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77" r:id="rId5"/>
    <p:sldId id="282" r:id="rId6"/>
    <p:sldId id="259" r:id="rId7"/>
    <p:sldId id="271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9" autoAdjust="0"/>
  </p:normalViewPr>
  <p:slideViewPr>
    <p:cSldViewPr>
      <p:cViewPr varScale="1">
        <p:scale>
          <a:sx n="82" d="100"/>
          <a:sy n="82" d="100"/>
        </p:scale>
        <p:origin x="15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Bureau\THIERRY\TIMOUN\2015%20Comptes%20Timoun%201001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Mes%20documents\Thierry\Timoun\2016%20Comptes%20Timoun%2009012017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USSELET\Documents\Timoun\Finance%20Timoun\2021%20Comptes%20Timou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USSELET\Documents\Timoun\Finance%20Timoun\2022%20Comptes%20Timoun%2026102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USSELET\Documents\Timoun\Finance%20Timoun\2022%20Comptes%20Timoun%20261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62836452515414E-3"/>
          <c:y val="4.6009380600223172E-2"/>
          <c:w val="0.5177744254311506"/>
          <c:h val="0.9079812387995537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089394566811268"/>
          <c:y val="1.5560066594855001E-2"/>
          <c:w val="0.42974139237054482"/>
          <c:h val="0.95609948331022843"/>
        </c:manualLayout>
      </c:layout>
      <c:overlay val="0"/>
      <c:txPr>
        <a:bodyPr/>
        <a:lstStyle/>
        <a:p>
          <a:pPr>
            <a:defRPr sz="1600" b="1" i="0" baseline="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020046033947599"/>
          <c:y val="3.927635458024259E-2"/>
          <c:w val="0.32454033136912763"/>
          <c:h val="0.93417472452400352"/>
        </c:manualLayout>
      </c:layout>
      <c:overlay val="0"/>
      <c:txPr>
        <a:bodyPr/>
        <a:lstStyle/>
        <a:p>
          <a:pPr>
            <a:defRPr sz="1400" b="1" i="0" baseline="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882145465676087"/>
          <c:y val="7.240539464718225E-2"/>
          <c:w val="0.22841944562238517"/>
          <c:h val="0.84191173990190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05398231766858"/>
          <c:y val="2.0999423755970161E-2"/>
          <c:w val="0.48827318568298272"/>
          <c:h val="0.872681692553554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1E-4C39-9D0D-E9F4815AC3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1E-4C39-9D0D-E9F4815AC3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1E-4C39-9D0D-E9F4815AC3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1E-4C39-9D0D-E9F4815AC3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1E-4C39-9D0D-E9F4815AC309}"/>
              </c:ext>
            </c:extLst>
          </c:dPt>
          <c:cat>
            <c:strRef>
              <c:f>'livre journal unique'!$C$182:$C$186</c:f>
              <c:strCache>
                <c:ptCount val="4"/>
                <c:pt idx="0">
                  <c:v>Envoi Ecole Haiti (16643 €)</c:v>
                </c:pt>
                <c:pt idx="1">
                  <c:v>Frais de fonctionnement (236 €)</c:v>
                </c:pt>
                <c:pt idx="2">
                  <c:v>Marché Printemps (280 €)</c:v>
                </c:pt>
                <c:pt idx="3">
                  <c:v>Petits Déjeuners (76 €)</c:v>
                </c:pt>
              </c:strCache>
            </c:strRef>
          </c:cat>
          <c:val>
            <c:numRef>
              <c:f>'livre journal unique'!$D$182:$D$186</c:f>
              <c:numCache>
                <c:formatCode>General</c:formatCode>
                <c:ptCount val="5"/>
                <c:pt idx="0">
                  <c:v>16643</c:v>
                </c:pt>
                <c:pt idx="1">
                  <c:v>236</c:v>
                </c:pt>
                <c:pt idx="2">
                  <c:v>280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71E-4C39-9D0D-E9F4815AC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69794892634397232"/>
          <c:y val="7.7226158527085184E-2"/>
          <c:w val="0.29708176308932432"/>
          <c:h val="0.764607161801488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918588068758641"/>
          <c:y val="6.0042700374246111E-2"/>
          <c:w val="0.41777039141244843"/>
          <c:h val="0.749911837803047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E1-48A2-AB8D-C06C46B0E0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E1-48A2-AB8D-C06C46B0E0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E1-48A2-AB8D-C06C46B0E0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E1-48A2-AB8D-C06C46B0E09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E1-48A2-AB8D-C06C46B0E09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E1-48A2-AB8D-C06C46B0E09B}"/>
              </c:ext>
            </c:extLst>
          </c:dPt>
          <c:cat>
            <c:strRef>
              <c:f>'livre journal unique'!$G$182:$G$188</c:f>
              <c:strCache>
                <c:ptCount val="7"/>
                <c:pt idx="0">
                  <c:v>Dons et cotisations  (8666 €)</c:v>
                </c:pt>
                <c:pt idx="1">
                  <c:v>Marché Printemps (545 €)</c:v>
                </c:pt>
                <c:pt idx="2">
                  <c:v>Petits Déjeuners  (437 €)</c:v>
                </c:pt>
                <c:pt idx="3">
                  <c:v>Marché de Noel  (369 €)</c:v>
                </c:pt>
                <c:pt idx="4">
                  <c:v>Fète Ecole (245 €)</c:v>
                </c:pt>
                <c:pt idx="5">
                  <c:v>Intérets bancaires  (44 €)</c:v>
                </c:pt>
                <c:pt idx="6">
                  <c:v>Divers (11 €)</c:v>
                </c:pt>
              </c:strCache>
            </c:strRef>
          </c:cat>
          <c:val>
            <c:numRef>
              <c:f>'livre journal unique'!$H$182:$H$188</c:f>
              <c:numCache>
                <c:formatCode>0.00;[Red]0.00</c:formatCode>
                <c:ptCount val="7"/>
                <c:pt idx="0">
                  <c:v>8666</c:v>
                </c:pt>
                <c:pt idx="1">
                  <c:v>545</c:v>
                </c:pt>
                <c:pt idx="2">
                  <c:v>437</c:v>
                </c:pt>
                <c:pt idx="3">
                  <c:v>369</c:v>
                </c:pt>
                <c:pt idx="4">
                  <c:v>245</c:v>
                </c:pt>
                <c:pt idx="5">
                  <c:v>44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E1-48A2-AB8D-C06C46B0E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66167133249562304"/>
          <c:y val="3.5451625762487497E-2"/>
          <c:w val="0.33398217469158009"/>
          <c:h val="0.8924704637093706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6DC2-AEA7-43E9-87F3-0D21AB9470D8}" type="datetimeFigureOut">
              <a:rPr lang="fr-FR" smtClean="0"/>
              <a:pPr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576D-CB3C-42C4-8427-1A338E3A2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4088" y="2893808"/>
            <a:ext cx="5417295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Résultats Financiers Timoun </a:t>
            </a:r>
            <a:r>
              <a:rPr lang="fr-FR" dirty="0" err="1"/>
              <a:t>Lekòl</a:t>
            </a:r>
            <a:br>
              <a:rPr lang="fr-FR" dirty="0"/>
            </a:br>
            <a:r>
              <a:rPr lang="fr-FR" dirty="0"/>
              <a:t>Année 2022</a:t>
            </a:r>
          </a:p>
        </p:txBody>
      </p:sp>
      <p:sp>
        <p:nvSpPr>
          <p:cNvPr id="13314" name="AutoShape 2" descr="https://socio13.files.wordpress.com/2010/11/drapeau_haiti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https://socio13.files.wordpress.com/2010/11/drapeau_haiti.png?w=300&amp;h=1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17" name="Picture 5" descr="C:\Documents and Settings\User\Bureau\drapeau_hai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80728"/>
            <a:ext cx="2258446" cy="1362596"/>
          </a:xfrm>
          <a:prstGeom prst="rect">
            <a:avLst/>
          </a:prstGeom>
          <a:noFill/>
        </p:spPr>
      </p:pic>
      <p:pic>
        <p:nvPicPr>
          <p:cNvPr id="13319" name="Picture 7" descr="STC_27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980728"/>
            <a:ext cx="4364117" cy="1440160"/>
          </a:xfrm>
          <a:prstGeom prst="rect">
            <a:avLst/>
          </a:prstGeom>
          <a:noFill/>
        </p:spPr>
      </p:pic>
      <p:sp>
        <p:nvSpPr>
          <p:cNvPr id="13321" name="AutoShape 9" descr="data:image/jpeg;base64,/9j/4AAQSkZJRgABAQAAAQABAAD/2wCEAAkGBxQTEhQUExQUFhUXGR0aGBgXGBccIBoXIhsYHRgdGxgaHSggHhwlHBwXIjEhJSkrLi4uGB8zODMsNygtLiwBCgoKDg0OGxAQGywkHCQsLCwsLCwsLCwsLCwsLCwsLCwsLCwsLCwsLCwsLCwsLCwsLCwsLCwsLCwsLCwsLCwsLP/AABEIAKsBJwMBIgACEQEDEQH/xAAbAAABBQEBAAAAAAAAAAAAAAAEAAIDBQYHAf/EAEIQAAIBAgQDBQUGBAYBAwUAAAECEQMhAAQSMQVBUQYTImFxMoGRofAHFCNCscFSctHhFTNigpLxQxZTsiREorPC/8QAGQEAAwEBAQAAAAAAAAAAAAAAAAECAwQF/8QAJREAAgIBBAEFAQEBAAAAAAAAAAECEQMSITFBEwQiMlFhcUIU/9oADAMBAAIRAxEAPwDserC1YbOFOJLodqwtWGzhTgCh2rC1YbOFOAKHasLVhs4QwBQ9BOJS1sV+czI/yx4j+eP0tjK9ue0zZZEooTLf5jpcouwHkSbE8gpi5GCUXQUBdu8/3lfuQ3gpgEjcF/CSWAv4QV6R4ucYzOZfUSo2EBth6A2Hry3i8A4fmKkKNLTMjUDJiAJkRJv+l2ABxWZrNuQKSHQgZm8Nv9zXkkbA3hR1xPx2LjGyyy9CfOd5+cjGh4ZxF1YEOVb8xIkFelRRGq8+MQwPXbGeyeYYJrYHu28NMkAkuBBLG0batjsYtBJWRrAHS2zE6XtcTFzM9B1uAQIONN0ZUdNyPEVf/STMBiPGojxLButxf4xg0fHGU4fkUZPxZ3/DZSFIb+NW/KYt0MkXFsWK5+pSYLmYZGaFqosKJMItQE2blqFjI25TaYNF5qG0xjwmfLzw0LHIekf3wmJ57+XLDEe+Xww1vr0/qMJ3iSeV/hv8sYHPfahRD0kWnVVagBqVHWO6LagBF9VxcjYEHCsLNhns2F2ux5dOhP8ATFTVYkkkknAfFuIdzResEeroE6acEkWvMxpvJbpil7M0jX05+rX1uylVRDFKipI1JpIktIEsSL3GMZScgrawZsl/iFav3rv92o1DSWkjFQ7qB3j1CLm5gDyxBxHsqcsDmOHtUpVaYLGmWLLUUXYQecdZ91jj3M5tuG5is702fJ5h+810xqNKqfb1ctJid72i84KzHbGlWQ08kGr1nBVAEYKpIjVUZgNKrc4W409W3QNkeBtVCZzh9c5b7wod6ZXWhY722F9XI+UY9rZGstVGrVzmKyDXTOlFp0QQw71U2qMpiSdtVpNsHUMjUWimSok00ooqPVKmWEAkrYCGJYWM2Mxi2yHBSRpMpRUkqNXtklrgbXkTYdAMMtbKkVuRoxHdySNqigFqjky0A20vAJuBqgsQSRjT5WlYNUEORdZnT5SNziSlSRPYUCRExeBsJ6eQtjNVszmM3UqChV+70KbGn3oUNUqVBAfRq8KoptO5M4aVlJUzV5XOQ99jv+xxbzjmNQ5zJ/iVKpzVCRq1KodAecg/uR6Y3/Cs0HQXmwKnqp2PwjFQVNoJx2sP1YWrDZwpxZFDtWFqw2cKcAUO1YWrDZwpwBQ7VhYbOFgChk4U4ZOFOAB84U4ZOFOAB84U4ZOFOAB848zFXQsgwxHh8vPHogAs3sjfz8hio4lxOEapUgItz5DkPM7W64qK3AqOLcTOXSVu7mBe5MSST/D1jqBzxjK2d1FmqQxNjYid4iNh/Q3OCONcV79gbKokRIMXMMTEBrbiwEwScU4qSecDYHp7/wB8aMtsKyaAeyAJvAFpJvaev1zxMtOhU1+PRpI70gQ0C8cib7efWBhZYWn9vr4YlPCkqsrtMoSBE3HME2JvznliKM26BKomsBUApjSBCrp6IkAkL3jDSQBKxEkQIfQostQBgxpbvIIBgHUaUrPMKGF2PIgxh+ZmhoE+FT+G0w1JryVY7jclTYRYA3w6tVqZl1y+upWZrF3lWY2lgoPgAFoBswgzNyUqQ0rLjsvUzOY10EqMlNYYtCkqDMIpuADv1vbTNtTk6r1GEMWoUjEixeqpIex3prbmZINzBGK6pUSiPueVDda1UG6z7Wlm3ciQOkdcanJmmKYFPSFRR4dtK7CQdog79JxzcbottMJRhEg6j1vH9zh+kDeOcnp+2MLX4g9Wupy9U0yh0soW53Otg8roYDcI0gqFYEtF7nc6alhZeS/1PPFzyKPPJizJ9vXzfdVjQrO9EtL07IwoxcI6idIMyN9PpjmNYsKmrwHdmYsWIYyAzGRLRcXMi5OOyZnOS2ild5hiIhN5LE2m23nsbjGD7V9me6qU3W+XdwKgg/h1DYNE2pmxAGxEbYIZLe5G4R2E7TkMuWqyEJ/AcqwUEz+FLcv4f+PTFoOw9A1amoucu5DDLhmVRV2JMG4A9kctuQAzVHIZhndWSmaDCFMoLRK+CZ0z1uN8W3Z7idPP0myWaLM4CkMDpNamullYEbOAVDRvM4Jwa9yF3TCex1DuM1nctTcvlqYQrJkJUben0MCZ9BzxsMvltwij3AAe8jAPZjLZUI9HLaVSi2lkXVIaNyWu3Mar3BHLGhsBAEAcsc2TJTpG8Md/wgp5ZUufEfPYegOKftdx18rRFRU1anCFiTppzszhfEbzAHO3TAPE6j5jOvlvvNTL06VJHIpMqtVZ5MlzsqARA3JOJezVU5nLVKWYcZgKzUjUCgd5T3ViB+ba/wDKcUvbTZso1wFcF4YyM1Z8xUzD1AssdIphR4l7pAPCtyRc2N5xWdmay0XqZSoYdajtTLGNauxaQeZuYHMHnBw9OybCl4szWFRAdDBiqIoJKjSOW8mRv0AxDw3LUeI5CjUzqKTDDWTpNmYBtSxuBJG03jGicnyOki37T5lKOWqtVkSjKq82dhpRUU3LFiv64XA3+70svRdway01BXfxhV1AnYbxEybYoshwLL02FXLUmDL/AOas7uUEAkICfC5UmIuPCZ3Au8jkCQI23NRokm5DQBvdtrwYkQI04+JPC34NbTcMARscOxWZdyo0i/OSOfkOWCMrVJJBMnGsYScLZzeWOrSgucKcMnCnEmg+cKcMnCnCAfOFhk49wAeYWGThTgAfhYZOFOAB+PUWTAxHOJqtHw6SSC25HISLft5zhg9iDM1dUquy72+JP7YwvaXjK1VWnTkqDOsEaWiYCmZ0gmZtOkRIubftp2lSijUacmu6xIj8NTzJ6wTA856Y57lq5gLAMWU9BaAPl/fFWSmx1ZrwJPXzM3E/GfTyw6nQJHlz/p688KjSv1+vTb++LzhGVy5Soa7lGBlPEF8OmxUbN4ptceu+HYXZX5alcb3n/o9Of9sW1FACBz2AHP6nfAtKkSoJ3gTPu+BxdcLykyzSOhvveCOkfqcUlexORuKsPp8HRqJVlVifykAiOYPmT+axBHlig4fkvuZqELqNQlKIMMdPRgBsLnVvdp2nGky9Qgy1yLAWki115f7TbzG2PM04FQMBLdJ3PPTy9W5X64UkiMLk3fRBwvIEKulu8qP4mYaY6RIECPzdBC3wRxPUFGUph1HhapVjckyY1Wa+mVYaWUlQZBiLKZTunNSjUNJ3M1kjUj2swU+yw6jfmMTELTToBO8mLljffeTAxyZJ6XSNuRmXyqUxCqqk3OkQJMFtI/KpYTpFpJwHWzZJOggKpGt2Bi0kqNpsN1n4XxFXrFxrcmnR5TZnn2QDMQwIEHmcOpZUVFXvKapTU/hqLeAgSGW4FwNv++Vu3bGeZFuVMAUhMEiS295nbp/fBdRVZSrAEEQwOxHQ+7EopTt7gMS0+HTepcfwz/8AI/tioyS5JcHJ7HL37F5p8x3eXIOXNxWqidA5qZ9phsIFx0wVkMvQyrVKWYo0KlVG8TV6jKbiUemwU2YQQQAZtJjHUatdVEDoSFWJIA/Ks+Y6bjGP7ZcPq1KJzNMBXppOlZJeiDJkcysmLTGqPajFPM57dFeKkZ9OPdxmvvg0hXbRURS3jUs7OQGAaUGgqzATpeLNjqVKqGVWUhlYAqVNip2IN7EXxwqoTVUVKz6UB8IA38wLz6mSQDEb43v2dcZK/wD0jrUUAasu1RSuoRLoCekllEmxPTEZIbWXB1yarinB6OYjvqavG0yDG8SCCR5HrjK8N41l8oc4pN/vLLSoUxLvCr4adMSYm07DGzzGZVQNR32XcsYmFHMwD8cUPDuCpSqPUAE1S5qFr1GDlyVDgju1GpYC+czEm/Twc+rLnkUVuymzGUbNgNmO9Wq34RytGo/c6QSyd/oBIeKiqwnYDYTGnHB0MB47oRopafYUBQF0yRAi0RzuZvNlMslP2VAJAE2kgbAkRYcgIEYE4px2nQZaYWpVrMJFKkupo6tyA9cehH07fyOSXqF/ksaOXURaWFpIE89gLAX2xBxfi1LLqGqsZYwqKNTOeirufXYYp8v2zp96KVelVyzN7Jqjwk8vFy9Yjzwsh4+KZovdqVKmtIHkpu5A6ksAT0ONVBR5MZTlLkavbakrgVqGZoA7NUSAfXn8AcailWFmUgg3BBmQdiCNwRzwPnMolZDTqKGRrEH9R0Ybgjpin+zzUtKtQc6vu9Zqanqu4+c+k4J5NK2QQx6nybCce4iDiwn65DDpxzJ2dY/CwycKcAD8LDJwsADJwpw2cKcBQ6cKcNnEuWpaj5c8AibLJA1H3eZxU9o+OplafePLMzaURd3cgkAdLA39TBJGLmu43NlA+X19Xxl+I8UKlyQNaMAJUnSCAdK85tdhzHRb0lZnJ2Yr/CK9aq9bNOmWDsSxqGYEWCoDsBC+Ija2xxpuGcF4cQNLiqTsTUYE9YQQLTtjNZrhdSrVjSx1XCm8DaTG208sWz9jtAlp18isyCI29+NFFEamXFXstSeTR10yeTAsvppYhwTPI7dcUtfh7Um0sPNWsQwncH1jfaL4IyPEq+VUrWpvWC7NJmxm6k7gQAZm2D+IcWp1KBZfH4gacGTJbZpiG1EA3MYTQ1Ig4bkNbAflG/pfFgGM6IJI5D6sPPD+zfGKNZQlPw1AAWRgVbzYAgSu8MLWxe92AJt8vmcF0jVwToqO4cie7IPSxHxF9sQKpUksZc7mBYcgB08sH5rOyIT3nr6eWKzPZoIAFUu5sqKDM3AJvZZvjnnl6QqS2iSMQo1HoT5+dh+sYrq7lmU1ACxI7uis9YDsTECYvH9MMqs3eSArVRAKk/5SkQdEkSJAJ6Ylya6agUK1V2Yh3C+x1MkezNrH3cscjX2NKiKs2k638VePCg2pyDAkKJvImN4wfw3IuSz1HPii1tIi0qOpAE3jp1wZlskoIYjU4GkMYmDc+zG8DEmazmm0MWvAA5gbSbA3mN9sRf0Wo3yTKAvl1J/qbYDqZ4tIQWHtO0gLzbluLb85tgWuZMVfESDpopM8lJgNf1vBYYdmBALVSAoGpaa7mJn83imBAPyMjEpFIXdnVCjW2/ePEAEXI8MTyjnp5C+DcvQ0kmSWO5PP6A+Xnh1MqFU2VY8IIK8rAKRPujEdTNjZR72H7D98awwzycIlzUeTB8X7OJSzFU1DGXamWy5Ziq0n1eNdQIHhhSJ/KYg6Yw5M3RNMplgztSa798+hCLrFSrufzEqoFjJGL/tHw85rL1KRMsRNMnlUW9M22E2tyOOVtmjRpXsHKlkD31wY1KbgDxKd42vj0YYUo+7c5cmRv4nWezXGjmsslQkarq4AAGse1AGwIhoPJgOWLLHOPs/40ozHdBaoWsPzgDxrJpmVtJGtJ/0IMdIGOvGlp2Oabd7lBW4zUTiFOjUGmjVTTTmPFUmdUjYT4IMcjGF2JfUc5Ub/ADWzDB530j2B6WNvI487a8ONXLlknvKJ7xY3t7Y+EN6qMV2Wp12K5/JaWasPx6DGAzizR5zJ5ETI3jFNvgEjVcd4YmZoPScCCCVPNWAsR+45iRjI8N4fmKuXyucy7D7yiGmysRFWmrFQCTaYEXiRzBAxavm8/mFNJct921CGrVHDaQd9CASWjbGi4dkkoUkpJZKahRO/qfMmSfXGUlp5NI29kjOP2izmmPuBp1JA1VKqimGNgSSBPoDJ2GHdm82KKLTp6qzOe9rViCqtrYanEi0clYgxTYwYg6DOUFqCGBsZBkiDcCCpB5kb3BOIkyyKIgRfwwAt/ahRa/74iU01VG0MU+SwFS4nb6vgqcVHeb4s0eQD7j64xlXSOp4tEU27sfOFOGzhTiSR04WGzhYAGThTjycKcAD0UkgDfFqlMKun54j4fl9I1Hc/IYy/2jdpvu1PuaRYV6olWXT4AGSSZm8EgW/TDohuwDi3aFa2cSkjNoy3eVKsnSr1EGlFPUBzN+YB5YqchnRma/eSTCxDAASTuOYgSo+I3OM7wmkTQzbSPZp6iWM6TUlj5yQBe9+eLrslQklhIG1+vL4f3xrFbGUuaOh8Hy6AswHi2m23li1amIIN/M4ocs5W+H8Q4+lGmzVGVYBIvBJHIeZtiKdjtFd2jqU6Z/EdQD1vPuFzjDLlmR++ogMqzZttJHNTtyM+mHV+0jVmkKO/qRqqaNa5aiZCIqmBrMatRO89QMbLh2Wy9Omqq7VWIlmbcsRMsYEXsByGNH7VuTRj8g1Wo6lagdUZfwHHipqW8ZpPy06mOoRtB89yldyiq7BiNysiSNjHna3XAWUyqU9WkAajcyJN5+Ax7mhUYgIQFIIqNJJE/wAO3K045MubVwaxVI9zGaYnu6cF4mSGKqBIudj4rRNoO5EYDorqLCnJbapWNyImURiZB57RcHBZ4Sr0ymkhSdRItLbktyM9Ij9j6VIIAANvr6JxzuVFpAtHhahSommDvpgEjnfzkjrt0wRSpJRXSsKoHy9eZjEb5yfCniaYtsNjePUfEYEJ1NH+bUmyidK8gxF9NpvcSSJxNNlVQZUzBqAwSgJiW3ZYk6ZvIHLy3xFSYsupJVdI1VCRqgDYlRuJA/272GHUqHOoxYi4UNYegFgYgb+4zGJ3rTBFuh533vi44G39ITmhGkFUqpgkTrhTJPUfE3EXxDTQAkjc8zci5Nhtz3ufPDa2aRPaMfM+tr3PXAn3mo/sLpX+J+t5EekX9Re2O3HgjH9MZZGwurUjxMfeT+/O/LAozRYgU0bzZhYCYNiRN9X/AB6EHAiVFJIGqqzKJkECN1mbgmx5bi2+LPLhhOqD0gR5bfVsdFGZJSDAeIgn0j6v8scw7a8K7vOyotWBZCfYpvJNYxFt9Zi5kxjp5vjG/aDxVKXdoyw6xVSo3sgeNHUxe4sbfmBxMpBpbM1lOGqWha9SnWSKqTAAhrFk0LCzvpLRBki89W4dmxVpJUAjULjeG2Ye5pGOI0eO97VFV0ZKp/8ALTJ1f5ZUTrN2nSJsIJsZx2zs/wB2crSamiIrqGIUQNZ9s+pYGfXEQyOJX/Pq5DAhPSPP692AOCcFp5VClMtDNqbU03/0jYD3YsNf9MI4bzSZ0w9JjXO56Tiv4nxihlxNetSpfzMAfcsyfhg+evXbrjl/ZP7rk85xGnmu4VkqzTqVQpOgk+EEg8ihtjNt9mumuDeUu0FFssc0HPcDUdZUjwqYYgG5E7dZxn6TcRzqiqlZcjSa9JO7D1SloaoTYTvA5HEP2kOH4W7USrUy1MzTjSV13jTb2tM+u2NTw7NpVp0qlMgoyBlI6QBHuuI5RhEMxdHjecyWZShxBkq0qp008wigQdhq2HMSCJEyCcdQyJJTSREEgT15e7HPPtRo95k6dMCatTMU0oxvrMgx7ufpjolKwjn19AAThMJT2URYU4dVEH1v/X54ZOEnZNHs4WPJwsMQ2cF5GhPiOw+Z/pgbL0tTR8T0GLIHT0VR1/f654aJm62CqjEg6YmDE7TynyxwHjmWzAzDnNLFZzqYqIVthqQixWI8xzg47xVe1vljPcWGWqt93rCSYItGkmylW3VjMA7E2vMFmabMB2NdBVanUjTXQ0jMxJI0zHM3UeZGCuDk5as1CoIYGJ8+s8wRth/E+y1TLmRLUuT2keVQDblfb0w/N0/vCgnSuYUWfYVReQzD883Bi99pxoiXuaLMZwU6bVKhCosS3mdgJ3J2jGTPH6GYrIlWmVRidLsJtaYBHMx6Yjz3GwQjV0JSirsKJBE1ItrBi9ybxg7s/wBnqhD1c4oZ3BsDYgi0LpUqqzCjcEb2vTairYkEZHsn91qVNJTRUmCHYsEmU8JsGE7mcWbslGmWJ0qokyR8TzJsbeeCxSHoOW3oPniizfDnzVYz4aNIlQxHtNAlh/ERsIsLyccWXI3yaQhqYLV7RVncU6VMLMkBpdm2hQFgA/HGg4Tlqx8eYKLO1FROmetS8+7EuTy1OgsLPhEFzdovN+XIwB8cV1TiVeudNBCtPY1W8N4/KTtz2k+mMYxlN0jok4ot8xnkDaJGuJCAiY/b34HzFJ3KjxKB7YtFwAJblz3PpiGhwtdSu511BzuAfUbnpNpHLB7knckge4AfpGOiPpvsxeVdA9TLJpK3M7x6yJYySJjygYfTWBpUBV6D9zufef7DNn1/Jqc8tO20iTyBkXuLnEVWswOp3AiSKS3JsfC17k/tON44oxM3NsNauokTJESJ2kwJjl+mA6ruRdhSWN5v+kiI5f8AflNCphFVBCwxBJiPZa82MRFvhh6ZWDqMs3VjPUCB1gnnzwnOKLWOUgakl5pU9Rue8NhJvI6iYt7sFU8r4g7uWYXAFlHIx5bWJ5YKKdThVCqXJAE/mIG+wv7sLzPotYF2eIgAgAKN4AAF97YT1QOU+uK2pxqlMIWqHkKYDSJiBfcC/wD2AYczVrMG9ilbws7A8x4iDcDltu2MnOcuzVY4rosnzB5kD63xz37WqAelQceJ6dTSfRwRE7TrQ2nGqrU6Lv4izhogCSinwq0vOxJvA2LT5Q9q+Fo2RzC01htHeAjcuhDgk7zIN55nCiqZcqapHL8otHUKZdpM6aggKWN4WQTpmBqm++0Y639n9WcoqGZpsywRB6i3rqxyF6CVfxNYEmVJbT1gT7MCfI22x077P82rPXAMqwBB6kG5UdLz78bPgxi/cbFDj3ljxd8IjEpnQhwviizmQyPfVmqrljVZVNXvSpPd6YBIb2VgTbpi9UYquI9jctmKve1cqKj2knVcDkRIG2KFJmQ+zTIq1PiCga8nUrMtINMOg1BiOo06BPkOYw2l2ezGSZlyfEKaUSx/BroH0tKqdtVwXQE+H2hONf8A+jczUBR6hp0gWFNKLaISQUAAUBIWV0w0ySSZgE5TsGARqFKIEhtdSLknTOldyTdTJP8ApWEZOSMVwOoXrJmGd87XCApVZNFGijFNQpooP4gVjIaD+G2Nz2ZztWov4wRagdlISIHQSGPKDe+CV7HJpIr5io4vzVABYwABAFv06Yt8lwijT1VKYljedRMkT7vhgaslSh2Nr5Y6Sehn+vy/TAk4u1fUARzE4pcxT0sR8PTCUdPBMZWeTjzDZwsBZY0gEGmYM+Kxv093LFB2kzIZ6a15XKIddVrjWwBdVcxAoiNTGbsFU2mdfmcuHF9+R6YzmepVabEuQQbBosZtBBmP0xcTBsBy3GWpKKtRSKdZ/wAGhoYOtPTINzvpVqhWBoUxIIOLyjSpZpBUGkrpIR13GoXKn8pg/VsZLM8LDCuq1afetTZEBY/h0nP4kTOmRvG/doAFFhJQzhTMVKgrmnl6KFalV1/Dd1AIQC0Cmpu5uxaARpIww6L+pWfLslN1aqrnSXVAAk6UVdAm3MknmYmCABmuCIw73LlWQ3gEaSOqHpPLyti3yvE1q0h31NqRdJNOoN1IuPPoRuJuBiqqVYLinKox1aLRq2JA5TYkbTfcmZlPSJQ1AacKpStVxrYTAaSI6EcwCefuweG5mfO2/wBHDMtkTMn2T+UySenzwVUpbg2HQQT5+WMG5TdItxS5Bgwtz6fE8t53x5XLdIP+qY+G5E8hHqMPoAAeEQesyem/p0jETMBzxrH0q5myPK+IIGpZSDqdjUbkW9lf5KYsPfqPngwqTcyfPFZxBmfwq5ReZUeI+h/Lz2k+mA6eQpqdUFm31MzMZ6yfPy5Y28mOCqIeHLLdlrnMwylQigzvJ28z5b38sQBNV3ZiLWBIg32iDNxb0vvMRna/19fPA9fi9NWKEnWonSFPkdz6zE4ylmb4NVgS5LWY2AE9B6++N7bjSMNpqOQ9w3PSTueQnzOKo5+oZ0oqCSNdQ22GghSAHBsImQJwJm64OpamZZgSw0UokqQTpsPaCloZSGuOdsZNt9mqilwXdTNJIXWuokBRImTJmOVgTO2BKXFNc6KbmFJE2BYEDTNwDHWL2xX5fLOwPcZcBmOoVKhJM+AqzDT/ABMR5aD1xb/4HXqNqY1QpVfAsgqwDBoMhYYmTbfpidJVpFfms7VA8VZKYkAW8UEwoOk2vaJ3574EoIjexTqZgwIdwbQ7NGoXDA39AtyLY1HD+yRQllpKGBiWbcSLiJAiTFgd+uDa/ZuqxOrNFEtAVQCCAQPETJvpMGx0gbYrQ2S8kUZl8rXYFSyUA0wE8TxeDqsJ06ZAnY4nzHD0c6qgDEhdQIEErsSAPlMWGLzKdlsojKxepUamSV8bWLKFaVp2JYC5IMmcWrrl6VygXlL2v6uRfD0PonyoytKlyUfAfVsG0eGuwujEHex257+pxd5nj1KlWSgxRKtT2FYkTMx7KxeDzG2Au0/G62XFMIKTPUJEGRFpmTilhtifqKRx7J/ZPxElk7qkqBiA1SqBKgkKYTVFo39+Oh9kfs+rZZxUqV0JAgqitcQBuSP0xTZztrni2nWlMTvA29xvgDifFs0xgV61VeqjSseRAn546PC+zm8q6OrNkKKXep8SBgTMcXyFL2qlORymT8MclypksawDWMaq0mbRsSbRsd8R5dadNwwK7yAULR5QdIM2xcfTg80mdNq/aBkk9gM38qGPjGAqn2iswJpZZiBzYj3WF8c6zDKx1HvW8pVR8gbYfRqqttMKSNUu8xIJuCBt5Y18CJ1SZsE7d5uqYRaVMR7TT++KHP8AbHNMSPvDx/oAUfE4peGmMxTFYO47yCq3ZmuoAEiTqi0jGpy2WAqUwuXD1WSoKpVKegT4sv7RWmzwjToMb3uJHCMXwCUvsq8pX+8IwevV1mYLMYNiYtad8dU7CVteSpeVj62n9ccp7T0tNShV1sWqpPduFU0lQjSulYhfE0ec3M46H9l1ecu6/wANQ29b/uMZ5l7bQ42nRqcnOmOkqPcY/bAvFaVg3Tf0/wC8TPmkpl9ZjxW85AOw85wNmM9NogHed4xiouXA/IoPcr5wsJlgxhYyOov8pnVqbWPMc8R8VzSU6bM4kbaf4jyGM+jEGQYPXBdZ1rgLUOlh7Lcp8xiZylXt5I0b/hm20OUGgqVBZquqDTuWOkX1AMYE8iBiWjm2zNJVriGU66bqNSM6+x39MG+lijhSQCVU4lzPCGD6WO152EbSMHqiDz2tsPh08rDyxzYPLJtsuaj0RUMmS7vLuzHxM7TAFgo2VQByAEmTzwaqIn+o9eU+v9MR6naAoYjyBj4Y8HDqzflPvIGOnSuyd/4eZrPBVJv5hcD/AHzmuDzwCowIZlE+px7S4HTQfiVvXZcV7qpBWNc7lQ1Wfr9frniJrbx/T6/pi0rZvh9H/MrIY6tPyFsA1u2vDqXsjUeUJy9Y2wlimy/PGPBU8RzndoWCVahmAtJHYs0WEKDbYE8r4zVXh3F81tQq0lPIRSt/O5FQ+tsbPMfaLYGnljpOzOwUEeX/AFipf7RMzUIC9zTnn4mj12xrHBIzl6qykyn2UZ9jLVKVImJbvqpbz9lb/HG04D2IqUJ+8Z3vbQCUUMOg7xiWK+RnGW4hx/OuxUZglZMmlf8AQW8sWHA+0H3esC/eVFdYfvGWQ3LSrEGP7eeKeB1Zl52zZZns/lKi6amuqAQd2N7jdfVreeJcvTylJ9CUqS1CJ0nuwxAv7LHVAjpyxjO2Gay2aqGoMxVFP7uyui0qhgTPeXKqpXafWThuZyihxVNHNNWy6LV1vWo0j3SoEBISfCdBJ6knC8Qa2awdssr3b1Eq0mWmGL93L6dIBIIUC5kQOZxW5zt+oSuadOtUajTSoy0xTOpWIFmVnAYSCVMGJ6Yzebzndfdq9LK5YnMUmCOBUqv3IAJDhtIY6SLRsvliw+7tSzVWmKtGkVy6vSNOnSy/fFtf4YfSSEUqswZ8eL0JE2y24nx7M+E5akayGqqFh3rDuzTDs40QIViVO/LcyBFxnNVvulNlqUcvmBVGvvWpJNIE6rsXIBEQbHaQDYVGcrUUfJvXrPWp1Q611FWrURSFkFROuZ/LG02xR8Kz1OhWpMoNZUrVXYpTImkwApp+IqyZvGyybnFKGwFxnq+pR3vEfCMw1RQgq1AKMCKTMoVXvBlpjzwdmWSrl6GWNDNOUbvqZVaNEnS2oFFqMWIGoEkAzjO8RNTMNNOjXjWzAM1gDr/JJl/HGqRZQIxZhM9+C3d0qbZdDSp1NLa1VgA3tNpkwPynDaX2OhPWWvTzFZcvRqmgRUdq9dncMASoEaVXSWaV1KFYGdsLj1Fzm1+91UNPuBWNZVUKiltCqneMVN48zNpx7w/sfmO7ZVzBVas94FN3mS2q15Ja1hfBP/opCR31aqxA/NJt5FiY9PLC1QT5FX4A1snQo1M1SqZimFFPVln72mupypGl1UiW1GYgbKfSs/xKicqZp0xme8lfw3qA0YAIZqgIne8gmOWNVQ7J5embKrQJu3xi2+JqOUywqslIAOsyAp5aZAJEH2l2/iGEsqa7GluYzimcFf7uEo1VanRFNyUVQ7iJZQpJuZuQNxiJeDZhoApNI62i3PG2p58Ci1ZKTeyGUNAlSqsrWJtpMRvYiJwyhxOTQPgiq0ODq16tRUwDBAVgoIifF4ognFxz6VSK0J8mbyvY+uxIJRfUzzjl9WwdR7EGJesP9okel+e+LBa+ZNFtOo1Q8SqkT4WsBpDLDwDIa7CSQCRPXyGYd6/iKq6NpOsQCe5NNdInSVK1lJAghuc2Us8mNQRm+O9n6uWqLWoam06TqgEqQIkiCGJHxxnavGKzGmKtR30EsFZzYwRO4M3PpjrnDqTIiB4kSPDsFk6RIAEhYBgASDAiMNbh1JjLUqbH+VRM73H64qOZdoHFM5FSrqamplLT7RJZjvcliSTAnc46X9mucU18yiiFMMAfcP0GKPivZ+tDBELLJAixAgwTyIkC1z58sWfZDhr5fNJUKMqPT/ELaRpfmIBk4eWUZR5Mqp2avjyhaq1CYAU26mdx5gEj34DTNjSTfwgmLT8MWPG/xUBpkFgbE8ufMW2xTZfJKCWc6zyAJiP9RNz6C2MITSQp4nPgJp1g66oIgxf0BBwsemqYgQB0G2PMYyabs6YRkopDJwpwycKcSahVPNnSUa6xby9D0wbw/NqMu1QKGNPUG5Ekb39MVAODcgfw6yxYlSehBGk//H54qLIntBooK32h1GQtRy40jcu0R62xQ5v7RM01g9JP5VLfMxjZ/wCEZfSE7lCo5RI/W+G0eDZYf/b0dz/40/vjdTgujlal9mA4n2hrlVJzjHUJI9jrPL/vANSsr0hLl21HxPVgb3IEkmDbbHWEyNH/ANql/wAE5bflxNTpKPZRY8lH7DD8sekLR+nGKNIiCHUfyUyf2A+eDqgNUgmlUaABanp2HkCZ+GOuBo2+vhiMVLb26Yfn/A0HL6GSq1WRXo1dOoDUy1GCgm5jwiB02t5YtuI9mGp0qzUFapUpVFCqiooqIQpZhKgzciFY7fDbF772P6j+o/THmvzjytiXmbexSijKdo+zzBWGWUuNErrZnYOA5KrL+2W0+IgKAWB5R5xLKVjTCZbKU17yjoqlxRCq/N0QMJYyfF5DGqFTb32tjwPe9vQ4lZGOjI8b4Vms1LGgi1Gy5y7ucwGBQhgW0aPa8TR4om94GCzkeItp/GoUtNPugVDMe7tYhpUtYeKJ3jfGlDed8MJ264PK6oRmcr2Rrd2lNs3V7tRpVFLgBeYEEb8564Jo9hsvu5dyYmfmDM4vRU2nEyZhbSR6YTnJ9jspanZGiEYU4psRCvAYqd5vgnJ8JFPVqbXtp1Io0gTbwgavU3xbLWXrhpcYze6phZAFW40i55TbntOJ++8gP2OIWIm2/P8A7xC1SN5wtKHqZMyTuT8Y/TDzVMRJ95nAZzQ6H5Y9WsTyw6EPqQeU4jp5VAxqaAHNiwFyLCCeYgC3lh2nmdvfiQOq3Jt6jy68/LDGkSZfLJp0hFCwBEW0jYR0E7Ynp0FUAKoAGwAAA9AMDjPKBIIPPcefx9lvgcPo8QV/ZKk9AfTr6j4jANkzH6+vq+BnqDDnc4gKmcBI4VMO14CyOep1atWlTqBmpAa4uATNgw3NrjlOKjN9pxrdcvRzGa0GHagkoDzAqEhWP8uHZSxtukjQO5w0VMVHAOO0M3qFNmV09ulUUq6+qk3HmPfi3ah54QmmtmG5YaqdQdCv7j98AA4tOGUoWp/L+k4rKwhiPPEtGuIU4WGThYRqeTjzHk4U4APcHZB/C49D8/74AnE+SqQ3y+vhgRElaCneORwFWzkXNhMTI5/3wTWe1zYc/r9cZfijivJo1iIALqJjSWIJtbUGG3SDzGCU9JjFWaanWPMRf6tiYVja1/rfGf4fmEonuGqFnDwZknVpDEC17kAHmZ2jF9Sj54cZakEo0PM2mD6YicHex3xKWAH1fAWczARSzHSo+d7C25JtGKF/BlSoRzBvgGtxGmpg1FJnYXPuA54jdGqf5hIWf8sGP+TC/uERzOAMxx+hS8FMayDtSgAerbH0vgLWOw2rxmmt2NQLMajTeL+cW5YsMjmFqewwbqOfw3xl8/xxno1FNIDUpjxk9D05WOJK3HaDUXWopDqpAYqbsBAIcEwSeROA08O3BqM8XRJpDU2oWIJsSZMC+IHzFYi1GDbwtJkkw1w3IcueBMtXq0kQmaiQCwI8SgjcdR8/XFllc8lQSp1D3WwGbjQKTXmyIqzYxMqdW41eFrJ19rALfetJtTDaec+F4P8ACYZQYtY+HzsbV4ZqqO/eMNR2HKyiJ1X9nlG5wk4CpEGrVNgLECANWki1mBZj5zBmMAtgR/vJuGpqOh5Xk+Ij+G2Jqz1C3hrogYKQCwuPDqi3PxeLa4sMEVeAUmPsxv7J0+0b7bg9D05YrteWJpgFyQmlYBBKuQNMQPETA5b3OANiwzbTP46JzBDQQIAYEAiQWuD1xE+X1Sv3okzFjBNywUqGA9kHYSYna2BsvSyrt3aqCSusrJtDRcTZgW9wOC69Wiqd4aeoBzEgqxedJILwdRIsefKxwBYKcvTN++YzrYmWKwQTbkIWYvJg9MI0qABLV6hECYJJKNceIDVp0uL+hNxgts7RUt+CLE/wgGAQdW4UnSQARLTbBeXenUNRBTgJHtJE6pmARa6xzmJFsA7Ba4oo51mpMBi0g3IaDpPMhTcDpzviSnmKARVVarKGkQAPa0g3JEqda8zv5YPNO4MCesCfjjx/TATqIFytF1DimL3uOcs0mPzAs1974Op0QIIWD5dLD9FX/iMQoTghACNvngFZ6UwwriaPTDHXp0wAczzNXuH413PhOlYAtpDNBIiIsx26423Z1Ep5WglIAIKakRF5AJPqSSZxnstw534jn1qU27irSC6ihCsYTUA20jl5jEPCxn8h+Acuc3QUnuqlN6aOqkzoZGPWf2Jw7RtJOSqwjtPlhSz2QzNMRUer3NSLa0MA6usKTv0XoMbEjyxlMjlq1fMpmc0q0EpT3FDWrNqMA1KjAxPIKNv11eoYRnPpMP4R7R9P3xS1lgkH6i37YuuFHxn0P7Yq+KLFVx5z8YP7nCZWIGnCw3CxJsNnCw2cKcADsSZf2h64hnD6J8S+owuxPgl405SixVdViDJiAQQT5kdMYlcnpMICSCLxNiCPZBuJBv5dMb7ilMNQqBhI04xvBTLtMWLAWFhjDPG5E4XUQCkgTu23db7iNWqZP5p+XKcb7LyVBMEkAmNpIBt8cZzJ2rKIWGFMEFQQQUMyCMamrba14t/TFYFSYszshzNdURndgFUFmLEQqgSSfTGWo5xq7Cu0qkTRRraV3DuP/cYXv7C2G5w77Rqh7rLpJ01MyiOP4khjpPlIGAO0dUii4BgFlX/abEehAAjHQPHC0n9lPxjjb1mKU5FKYkGO887bLI2G+56B+RoARP18MAZbbFpkBt7v1wjtUUkWtHLWiARilzCXQ/xQD8Yaee4ba1h0vo6Hs/H9MZriTfiRy7yp/wDrBHzY/HAPH2M4Txt8uwmWpkzo6TclZ29Nj5b40wrhl76g0yZZF59bcmjcc8ZLNIJiLYM7HVSK7KCQpUkieYjDRjOC5RueG55aiyIB6Ysu9j6/rjF5hilfwGJEmOsnGmRyQCemGceSKXAf3uI1ytEkzTTaLjliPngpFGAg9FBBEKogQIGw6DyxG1MRtI87/I4Ip/Xxx7UXf65YAIUaPr4YkU+p9ThpGJVUfPAAlwnOGO5xC9Q2vhCPar74loG2BlO+CadowMCacCcQyXero1MniB1Lvblv9EDE7nxDDSf3wId0Uea4b3KFh31UkosCJtrgixve/mVNowLRoF9WqjWUKyQCfa8JII8PI2MfxAnGmU4Y7HqcMrWZ9smRtRa8A35CSNhY6oX/APK+NCnp88QlbjEoGAi7DuFn8T3HAnH1iqD/ABKPkSP6YM4b/mL6H9DiHtQL0v8Ad/8AzhM0hyVE4WGThYk3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22" name="Picture 10" descr="C:\Documents and Settings\User\Bureau\monnaie hai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980287"/>
            <a:ext cx="30003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Dépenses: 17235,83 € </a:t>
            </a:r>
            <a:br>
              <a:rPr lang="fr-FR" dirty="0"/>
            </a:br>
            <a:endParaRPr lang="fr-FR" sz="2700" dirty="0"/>
          </a:p>
        </p:txBody>
      </p:sp>
      <p:graphicFrame>
        <p:nvGraphicFramePr>
          <p:cNvPr id="13" name="Graphique 12"/>
          <p:cNvGraphicFramePr/>
          <p:nvPr/>
        </p:nvGraphicFramePr>
        <p:xfrm>
          <a:off x="670936" y="1107042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/>
          <p:nvPr>
            <p:extLst>
              <p:ext uri="{D42A27DB-BD31-4B8C-83A1-F6EECF244321}">
                <p14:modId xmlns:p14="http://schemas.microsoft.com/office/powerpoint/2010/main" val="2750328112"/>
              </p:ext>
            </p:extLst>
          </p:nvPr>
        </p:nvGraphicFramePr>
        <p:xfrm>
          <a:off x="323528" y="1651066"/>
          <a:ext cx="55446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re 1"/>
          <p:cNvSpPr txBox="1">
            <a:spLocks/>
          </p:cNvSpPr>
          <p:nvPr/>
        </p:nvSpPr>
        <p:spPr>
          <a:xfrm>
            <a:off x="3347864" y="782406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(+ 3171,36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€ / 2021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2320" y="1772816"/>
            <a:ext cx="1584176" cy="4176464"/>
          </a:xfrm>
          <a:prstGeom prst="wedgeRectCallout">
            <a:avLst>
              <a:gd name="adj1" fmla="val -41622"/>
              <a:gd name="adj2" fmla="val -7653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Commentaires:</a:t>
            </a:r>
            <a:b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Rattrapage des envois</a:t>
            </a:r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fr-FR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51FBE5AC-065A-47F1-9ADB-7941AFBFC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411054"/>
              </p:ext>
            </p:extLst>
          </p:nvPr>
        </p:nvGraphicFramePr>
        <p:xfrm>
          <a:off x="-2046420" y="2042269"/>
          <a:ext cx="9073008" cy="415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F46D443-2844-6BDE-206E-47C22B038F3C}"/>
              </a:ext>
            </a:extLst>
          </p:cNvPr>
          <p:cNvSpPr txBox="1"/>
          <p:nvPr/>
        </p:nvSpPr>
        <p:spPr>
          <a:xfrm>
            <a:off x="179512" y="29621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2022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29C407C-A8A1-5BB2-2F2E-76EB1F300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545330"/>
              </p:ext>
            </p:extLst>
          </p:nvPr>
        </p:nvGraphicFramePr>
        <p:xfrm>
          <a:off x="-1407822" y="1952236"/>
          <a:ext cx="8647276" cy="483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2EF7A4B-564F-44DF-B45E-57C674EBD619}"/>
              </a:ext>
            </a:extLst>
          </p:cNvPr>
          <p:cNvSpPr txBox="1"/>
          <p:nvPr/>
        </p:nvSpPr>
        <p:spPr>
          <a:xfrm>
            <a:off x="1727684" y="48837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417262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1367" y="1861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Recettes: 10312,35 € </a:t>
            </a:r>
            <a:r>
              <a:rPr lang="fr-FR" sz="2200" dirty="0"/>
              <a:t> </a:t>
            </a:r>
            <a:br>
              <a:rPr lang="fr-FR" dirty="0"/>
            </a:br>
            <a:endParaRPr lang="fr-FR" sz="2800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40396" y="880288"/>
            <a:ext cx="194421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(+</a:t>
            </a:r>
            <a:r>
              <a:rPr kumimoji="0" lang="fr-FR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2725€ / 2021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0232" y="1961433"/>
            <a:ext cx="2232248" cy="3945316"/>
          </a:xfrm>
          <a:prstGeom prst="wedgeRectCallout">
            <a:avLst>
              <a:gd name="adj1" fmla="val -39076"/>
              <a:gd name="adj2" fmla="val -835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Commentaires:</a:t>
            </a:r>
            <a:b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1) dons venant de 50 donateurs</a:t>
            </a:r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+2476 euros / 2021</a:t>
            </a:r>
          </a:p>
          <a:p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1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fr-FR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26EB3EA-CC12-68D2-991D-F554E8DE00C1}"/>
              </a:ext>
            </a:extLst>
          </p:cNvPr>
          <p:cNvSpPr txBox="1"/>
          <p:nvPr/>
        </p:nvSpPr>
        <p:spPr>
          <a:xfrm>
            <a:off x="179512" y="29621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2022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1D30611-02A7-DDDD-B51F-9E1B3A3C48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678128"/>
              </p:ext>
            </p:extLst>
          </p:nvPr>
        </p:nvGraphicFramePr>
        <p:xfrm>
          <a:off x="-1908720" y="1901469"/>
          <a:ext cx="8352928" cy="465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13C9D5EE-3618-4E60-8384-3FD8C5D58B33}"/>
              </a:ext>
            </a:extLst>
          </p:cNvPr>
          <p:cNvSpPr txBox="1"/>
          <p:nvPr/>
        </p:nvSpPr>
        <p:spPr>
          <a:xfrm>
            <a:off x="1619672" y="45091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172375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954360"/>
          </a:xfrm>
        </p:spPr>
        <p:txBody>
          <a:bodyPr>
            <a:normAutofit/>
          </a:bodyPr>
          <a:lstStyle/>
          <a:p>
            <a:r>
              <a:rPr lang="fr-FR" sz="4000" dirty="0"/>
              <a:t>Sources de Revenus net: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BCC9CF2-4863-40ED-A51A-1759AC5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680519"/>
          </a:xfrm>
        </p:spPr>
        <p:txBody>
          <a:bodyPr>
            <a:normAutofit/>
          </a:bodyPr>
          <a:lstStyle/>
          <a:p>
            <a:r>
              <a:rPr lang="fr-FR" sz="2400" dirty="0"/>
              <a:t>Dons:                  	    	8600 €</a:t>
            </a:r>
          </a:p>
          <a:p>
            <a:r>
              <a:rPr lang="fr-FR" sz="2400" dirty="0"/>
              <a:t>Cotisations:		         	90 €</a:t>
            </a:r>
          </a:p>
          <a:p>
            <a:r>
              <a:rPr lang="fr-FR" sz="2400" dirty="0"/>
              <a:t>2 Petits déjeuners: 	      	 360 €</a:t>
            </a:r>
          </a:p>
          <a:p>
            <a:r>
              <a:rPr lang="fr-FR" sz="2400" dirty="0"/>
              <a:t>Marché Printemps:	      	 265 €</a:t>
            </a:r>
          </a:p>
          <a:p>
            <a:r>
              <a:rPr lang="fr-FR" sz="2400" dirty="0"/>
              <a:t>Marché Noel (Artisanat):   	 353 €</a:t>
            </a:r>
          </a:p>
          <a:p>
            <a:r>
              <a:rPr lang="fr-FR" sz="2400" dirty="0"/>
              <a:t>Marché Noel (Chocolat): 	 45 €</a:t>
            </a:r>
          </a:p>
          <a:p>
            <a:r>
              <a:rPr lang="fr-FR" sz="2400" dirty="0"/>
              <a:t>Fête de l’Ecole:		 245 €</a:t>
            </a:r>
          </a:p>
          <a:p>
            <a:r>
              <a:rPr lang="fr-FR" sz="2400" dirty="0"/>
              <a:t>Intérêts bancaires:		   40 €</a:t>
            </a:r>
          </a:p>
          <a:p>
            <a:endParaRPr lang="fr-FR" sz="2400" dirty="0"/>
          </a:p>
          <a:p>
            <a:pPr marL="0" indent="0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591A358-B669-B127-2B8F-4736613E4BA6}"/>
              </a:ext>
            </a:extLst>
          </p:cNvPr>
          <p:cNvSpPr txBox="1"/>
          <p:nvPr/>
        </p:nvSpPr>
        <p:spPr>
          <a:xfrm>
            <a:off x="2843808" y="5589240"/>
            <a:ext cx="3096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Total = 10000 €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94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954360"/>
          </a:xfrm>
        </p:spPr>
        <p:txBody>
          <a:bodyPr>
            <a:normAutofit/>
          </a:bodyPr>
          <a:lstStyle/>
          <a:p>
            <a:r>
              <a:rPr lang="fr-FR" sz="4000" dirty="0"/>
              <a:t>Abandons de remboursement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BCC9CF2-4863-40ED-A51A-1759AC5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Frais de téléphone / SKIPE:                   170 €</a:t>
            </a:r>
          </a:p>
          <a:p>
            <a:pPr marL="0" indent="0">
              <a:buNone/>
            </a:pP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  <a:p>
            <a:pPr marL="0" indent="0">
              <a:buNone/>
            </a:pPr>
            <a:br>
              <a:rPr lang="fr-FR" dirty="0"/>
            </a:br>
            <a:endParaRPr lang="fr-FR" dirty="0"/>
          </a:p>
          <a:p>
            <a:pPr>
              <a:buNone/>
            </a:pP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77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r-FR" u="sng" dirty="0"/>
              <a:t>Bilan 20222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3164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fr-FR" sz="8000" b="1" u="sng" dirty="0"/>
              <a:t>Bilan</a:t>
            </a:r>
            <a:r>
              <a:rPr lang="fr-FR" sz="8000" b="1" dirty="0"/>
              <a:t>:     </a:t>
            </a:r>
            <a:r>
              <a:rPr lang="fr-FR" sz="8000" dirty="0"/>
              <a:t>Recettes – Dépenses</a:t>
            </a:r>
            <a:br>
              <a:rPr lang="fr-FR" sz="8000" dirty="0"/>
            </a:br>
            <a:endParaRPr lang="fr-FR" sz="8000" dirty="0"/>
          </a:p>
          <a:p>
            <a:pPr algn="ctr">
              <a:buNone/>
            </a:pPr>
            <a:r>
              <a:rPr lang="fr-FR" sz="9600" dirty="0"/>
              <a:t>10312,35</a:t>
            </a:r>
            <a:r>
              <a:rPr lang="fr-FR" sz="8000" dirty="0"/>
              <a:t> € – </a:t>
            </a:r>
            <a:r>
              <a:rPr lang="fr-FR" sz="9600" dirty="0"/>
              <a:t>17235,83</a:t>
            </a:r>
            <a:r>
              <a:rPr lang="fr-FR" sz="8000" dirty="0"/>
              <a:t>€  = - 6923,48 (perte)</a:t>
            </a:r>
          </a:p>
          <a:p>
            <a:pPr algn="ctr">
              <a:buNone/>
            </a:pPr>
            <a:br>
              <a:rPr lang="fr-FR" sz="8000" dirty="0"/>
            </a:br>
            <a:endParaRPr lang="fr-FR" sz="8000" dirty="0"/>
          </a:p>
          <a:p>
            <a:r>
              <a:rPr lang="fr-FR" sz="8000" b="1" u="sng" dirty="0"/>
              <a:t>Solde des comptes </a:t>
            </a:r>
            <a:r>
              <a:rPr lang="fr-FR" sz="8000" b="1" dirty="0"/>
              <a:t>:</a:t>
            </a:r>
            <a:br>
              <a:rPr lang="fr-FR" sz="8000" dirty="0"/>
            </a:br>
            <a:br>
              <a:rPr lang="fr-FR" sz="8000" dirty="0"/>
            </a:br>
            <a:r>
              <a:rPr lang="fr-FR" sz="8000" dirty="0"/>
              <a:t>31/12/2021:       + 9538,07 € </a:t>
            </a:r>
            <a:br>
              <a:rPr lang="fr-FR" sz="8000" dirty="0"/>
            </a:br>
            <a:br>
              <a:rPr lang="fr-FR" sz="8000" dirty="0"/>
            </a:br>
            <a:r>
              <a:rPr lang="fr-FR" sz="8000" dirty="0"/>
              <a:t>31/12/2022:       </a:t>
            </a:r>
            <a:br>
              <a:rPr lang="fr-FR" sz="8000" dirty="0"/>
            </a:br>
            <a:br>
              <a:rPr lang="fr-FR" sz="8000" dirty="0"/>
            </a:br>
            <a:r>
              <a:rPr lang="fr-FR" sz="8000" dirty="0"/>
              <a:t>compte Chèque:     1573,69€</a:t>
            </a:r>
            <a:br>
              <a:rPr lang="fr-FR" sz="8000" dirty="0"/>
            </a:br>
            <a:r>
              <a:rPr lang="fr-FR" sz="8000" dirty="0"/>
              <a:t>livret bleu:                940,60€</a:t>
            </a:r>
            <a:br>
              <a:rPr lang="fr-FR" sz="8000" dirty="0"/>
            </a:br>
            <a:r>
              <a:rPr lang="fr-FR" sz="8000" dirty="0"/>
              <a:t>caisse:                          105,34 €</a:t>
            </a:r>
            <a:br>
              <a:rPr lang="fr-FR" sz="8000" dirty="0"/>
            </a:br>
            <a:br>
              <a:rPr lang="fr-FR" sz="8000" dirty="0"/>
            </a:br>
            <a:r>
              <a:rPr lang="fr-FR" sz="8000" dirty="0"/>
              <a:t>total =                 + 2619,63 €</a:t>
            </a:r>
            <a:br>
              <a:rPr lang="fr-FR" sz="8000" dirty="0"/>
            </a:br>
            <a:endParaRPr lang="fr-FR" sz="8000" dirty="0"/>
          </a:p>
          <a:p>
            <a:pPr marL="0" indent="0">
              <a:buNone/>
            </a:pPr>
            <a:r>
              <a:rPr lang="fr-FR" dirty="0"/>
              <a:t>      </a:t>
            </a:r>
          </a:p>
          <a:p>
            <a:pPr marL="0" indent="0">
              <a:buNone/>
            </a:pPr>
            <a:br>
              <a:rPr lang="fr-FR" dirty="0"/>
            </a:br>
            <a:endParaRPr lang="fr-FR" dirty="0"/>
          </a:p>
          <a:p>
            <a:pPr>
              <a:buNone/>
            </a:pP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52128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        Evolution Trésorerie sur les 6 dernières années</a:t>
            </a:r>
            <a:br>
              <a:rPr lang="fr-FR" sz="3200" dirty="0"/>
            </a:br>
            <a:r>
              <a:rPr lang="fr-FR" sz="3200" dirty="0"/>
              <a:t>         </a:t>
            </a:r>
            <a:r>
              <a:rPr lang="fr-FR" sz="2000" dirty="0">
                <a:solidFill>
                  <a:schemeClr val="accent1"/>
                </a:solidFill>
              </a:rPr>
              <a:t>Trésorerie = somme d’argent dont dispose Timoun au 31 décembre 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BCC9CF2-4863-40ED-A51A-1759AC5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8841"/>
            <a:ext cx="8352928" cy="3960439"/>
          </a:xfrm>
        </p:spPr>
        <p:txBody>
          <a:bodyPr>
            <a:normAutofit fontScale="62500" lnSpcReduction="20000"/>
          </a:bodyPr>
          <a:lstStyle/>
          <a:p>
            <a:r>
              <a:rPr lang="fr-FR" sz="2900" dirty="0"/>
              <a:t>2017:                  13116 €</a:t>
            </a:r>
            <a:br>
              <a:rPr lang="fr-FR" sz="2900" dirty="0"/>
            </a:br>
            <a:endParaRPr lang="fr-FR" sz="2900" dirty="0"/>
          </a:p>
          <a:p>
            <a:r>
              <a:rPr lang="fr-FR" sz="2900" dirty="0"/>
              <a:t>2018: 	12966 €</a:t>
            </a:r>
            <a:br>
              <a:rPr lang="fr-FR" sz="2900" dirty="0"/>
            </a:br>
            <a:endParaRPr lang="fr-FR" sz="2900" dirty="0"/>
          </a:p>
          <a:p>
            <a:r>
              <a:rPr lang="fr-FR" sz="2900" dirty="0"/>
              <a:t>2019: 	21912 €  (recette exceptionnelle avec + 1800 euros de dons et               </a:t>
            </a:r>
          </a:p>
          <a:p>
            <a:pPr marL="0" indent="0">
              <a:buNone/>
            </a:pPr>
            <a:r>
              <a:rPr lang="fr-FR" sz="2900" dirty="0"/>
              <a:t>                                                    dépenses limitées avec retard de versements  7500 euros)</a:t>
            </a:r>
            <a:br>
              <a:rPr lang="fr-FR" sz="2900" dirty="0"/>
            </a:br>
            <a:endParaRPr lang="fr-FR" sz="2900" dirty="0"/>
          </a:p>
          <a:p>
            <a:r>
              <a:rPr lang="fr-FR" sz="2900" dirty="0"/>
              <a:t>2020: 	16015 €  (effet Covid avec des recettes réduites)</a:t>
            </a:r>
            <a:br>
              <a:rPr lang="fr-FR" sz="2900" dirty="0"/>
            </a:br>
            <a:endParaRPr lang="fr-FR" sz="2900" dirty="0"/>
          </a:p>
          <a:p>
            <a:r>
              <a:rPr lang="fr-FR" sz="2900" dirty="0"/>
              <a:t>2021:	                 9538 €    (effet Covid et retard de versements à </a:t>
            </a:r>
            <a:r>
              <a:rPr lang="fr-FR" sz="2900" dirty="0" err="1"/>
              <a:t>Haiti</a:t>
            </a:r>
            <a:r>
              <a:rPr lang="fr-FR" sz="2900" dirty="0"/>
              <a:t>  pour 4500 €)</a:t>
            </a:r>
            <a:br>
              <a:rPr lang="fr-FR" sz="2900" dirty="0"/>
            </a:br>
            <a:endParaRPr lang="fr-FR" sz="2900" dirty="0"/>
          </a:p>
          <a:p>
            <a:r>
              <a:rPr lang="fr-FR" sz="2900" dirty="0"/>
              <a:t>2022:                  2620 </a:t>
            </a:r>
            <a:r>
              <a:rPr lang="fr-FR" sz="3200" dirty="0"/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40363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imounlekol.org/wp-content/uploads/2013/12/IMG_3696-Cop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364480" cy="4023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317</Words>
  <Application>Microsoft Office PowerPoint</Application>
  <PresentationFormat>Affichage à l'écran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Thème Office</vt:lpstr>
      <vt:lpstr>Résultats Financiers Timoun Lekòl Année 2022</vt:lpstr>
      <vt:lpstr>Dépenses: 17235,83 €  </vt:lpstr>
      <vt:lpstr>Recettes: 10312,35 €   </vt:lpstr>
      <vt:lpstr>Sources de Revenus net:</vt:lpstr>
      <vt:lpstr>Abandons de remboursement</vt:lpstr>
      <vt:lpstr>Bilan 20222</vt:lpstr>
      <vt:lpstr>        Evolution Trésorerie sur les 6 dernières années          Trésorerie = somme d’argent dont dispose Timoun au 31 décembre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Propriétaire</dc:creator>
  <cp:lastModifiedBy>Geneviève GREVECHE</cp:lastModifiedBy>
  <cp:revision>128</cp:revision>
  <cp:lastPrinted>2017-01-25T17:15:55Z</cp:lastPrinted>
  <dcterms:created xsi:type="dcterms:W3CDTF">2015-01-27T20:27:01Z</dcterms:created>
  <dcterms:modified xsi:type="dcterms:W3CDTF">2023-01-25T22:47:17Z</dcterms:modified>
</cp:coreProperties>
</file>