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57" r:id="rId5"/>
    <p:sldId id="259" r:id="rId6"/>
    <p:sldId id="268" r:id="rId7"/>
    <p:sldId id="258" r:id="rId8"/>
    <p:sldId id="260" r:id="rId9"/>
    <p:sldId id="263" r:id="rId10"/>
    <p:sldId id="265" r:id="rId11"/>
    <p:sldId id="266" r:id="rId12"/>
    <p:sldId id="267" r:id="rId13"/>
    <p:sldId id="262" r:id="rId14"/>
    <p:sldId id="269" r:id="rId15"/>
    <p:sldId id="271"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60"/>
  </p:normalViewPr>
  <p:slideViewPr>
    <p:cSldViewPr snapToGrid="0">
      <p:cViewPr varScale="1">
        <p:scale>
          <a:sx n="82" d="100"/>
          <a:sy n="82" d="100"/>
        </p:scale>
        <p:origin x="8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F98F04-DFB1-4144-8499-F5E5590659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194BFB9-B40D-4D04-AA79-4A2C215B3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23AFA89-1372-4D32-813F-AC27DFD4FE13}"/>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5" name="Espace réservé du pied de page 4">
            <a:extLst>
              <a:ext uri="{FF2B5EF4-FFF2-40B4-BE49-F238E27FC236}">
                <a16:creationId xmlns:a16="http://schemas.microsoft.com/office/drawing/2014/main" id="{9E0B699B-923D-49A6-ACEA-B2151BF178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0AA103-6D8F-4FC8-B902-C2BFC4FC1253}"/>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230357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DAA56-0FDF-4406-B632-BCD2711BD3C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B7C32FD-B66D-475C-9261-020F024CECA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C8892E-FBCE-4ACB-8DC4-0F462820C878}"/>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5" name="Espace réservé du pied de page 4">
            <a:extLst>
              <a:ext uri="{FF2B5EF4-FFF2-40B4-BE49-F238E27FC236}">
                <a16:creationId xmlns:a16="http://schemas.microsoft.com/office/drawing/2014/main" id="{A1C91D0D-FFA2-4D23-8699-ACCE72AE88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631BEA-335E-478D-B031-4586F2CB0A96}"/>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266389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41796B0-8C7C-4AB5-ADCF-8D14773F19E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277A2FB-3082-49E2-BF5A-E94770CEE1F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2EF43D-F958-44DE-947E-27225DABE3F3}"/>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5" name="Espace réservé du pied de page 4">
            <a:extLst>
              <a:ext uri="{FF2B5EF4-FFF2-40B4-BE49-F238E27FC236}">
                <a16:creationId xmlns:a16="http://schemas.microsoft.com/office/drawing/2014/main" id="{C456C50E-98C3-41DC-9339-16E5CC86B1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F3A31C-E50A-4D43-A6C2-F22A13240CF4}"/>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107769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17E2E-203A-4E0E-B2C1-CB31D49D7D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176A87D-09DE-48B3-8393-2756EC4F863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E5844F-DE45-4134-B80A-AAFD1972E5A0}"/>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5" name="Espace réservé du pied de page 4">
            <a:extLst>
              <a:ext uri="{FF2B5EF4-FFF2-40B4-BE49-F238E27FC236}">
                <a16:creationId xmlns:a16="http://schemas.microsoft.com/office/drawing/2014/main" id="{101FF077-DE82-4094-B47F-DB5CD5092A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D63C92-D5D2-4DDA-9843-E2FE810C5E16}"/>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98491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8F4F92-EECE-41CF-B6A2-C0E4CEC3BD7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EDD65E9-6EF5-4A1B-96D6-8DDDD47A0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5CF9687-BD9F-4C85-9758-9FD8FB91A27E}"/>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5" name="Espace réservé du pied de page 4">
            <a:extLst>
              <a:ext uri="{FF2B5EF4-FFF2-40B4-BE49-F238E27FC236}">
                <a16:creationId xmlns:a16="http://schemas.microsoft.com/office/drawing/2014/main" id="{FE0AD027-7562-4798-AA30-FAA97E0359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F37EBF-5813-41B1-9718-8D77588757D3}"/>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126481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7A3D4-8651-4F1D-ADF2-2233B1092D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07004A-844D-41C8-8849-EC7CB3EE941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B34A475-52B1-46EF-AAF0-F8AB0A1A77E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883CB0E-247E-40E5-B820-A144D52C76F5}"/>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6" name="Espace réservé du pied de page 5">
            <a:extLst>
              <a:ext uri="{FF2B5EF4-FFF2-40B4-BE49-F238E27FC236}">
                <a16:creationId xmlns:a16="http://schemas.microsoft.com/office/drawing/2014/main" id="{FC5B0001-FEBF-4B1D-AE0C-C159C742FF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E44FEA-B435-4B4F-A88D-97815EAB9B34}"/>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395546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593F56-F884-42DB-A4B6-B1E00E11A6F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28EB156-A91E-4B30-BEF9-16E41AD649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FEEED67-3B16-4415-A529-5D171CD4EE5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9964FC6-B8F8-49B8-825A-272C007A8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4C17E00-E0E6-4C81-9366-0659F0E78C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575390-2F2B-4DB2-A2B9-FA719EFE3D15}"/>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8" name="Espace réservé du pied de page 7">
            <a:extLst>
              <a:ext uri="{FF2B5EF4-FFF2-40B4-BE49-F238E27FC236}">
                <a16:creationId xmlns:a16="http://schemas.microsoft.com/office/drawing/2014/main" id="{2E26DDA7-F449-4512-835E-5DB40EC3C7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9BDC563-5C7A-40E0-B0DB-F4D284BDD514}"/>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201483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0EE6A-83E4-4325-9E5E-7951C2657A5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400EBB-DEE9-444C-BF34-A8FE83A4E9A2}"/>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4" name="Espace réservé du pied de page 3">
            <a:extLst>
              <a:ext uri="{FF2B5EF4-FFF2-40B4-BE49-F238E27FC236}">
                <a16:creationId xmlns:a16="http://schemas.microsoft.com/office/drawing/2014/main" id="{1053E5A2-C9B9-423C-9539-E5CE7B6533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B33494B-46E1-47B3-8579-632C8D462ED5}"/>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239236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5681ADC-FD25-40D1-AEFF-9CFC05EA4570}"/>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3" name="Espace réservé du pied de page 2">
            <a:extLst>
              <a:ext uri="{FF2B5EF4-FFF2-40B4-BE49-F238E27FC236}">
                <a16:creationId xmlns:a16="http://schemas.microsoft.com/office/drawing/2014/main" id="{EE40AF42-FFC8-4674-8320-10BBEAC0F9B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D7D3558-F44F-4303-8721-D36040B08ED5}"/>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69004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45FEE5-DB3E-413F-A8C7-370DCDD621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41F388-E38A-4B53-9A32-289F51E8C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F190224-D200-416A-AD90-A4A11CE82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2D414A-B56B-4431-933D-66D60BC1964F}"/>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6" name="Espace réservé du pied de page 5">
            <a:extLst>
              <a:ext uri="{FF2B5EF4-FFF2-40B4-BE49-F238E27FC236}">
                <a16:creationId xmlns:a16="http://schemas.microsoft.com/office/drawing/2014/main" id="{33D40FD8-9C72-47E5-BA76-662471FCB7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7C1C3B-C622-463B-95AC-1B527CA138AF}"/>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96434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2AAEC-933A-4E07-905A-C56C5AC9A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486ED55-495B-4B3F-8BA2-4D8E5EA5F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7C17876-5C55-42D9-B3FE-9CE5DCFC1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387E99-E9DF-4CF9-8E5F-40C03D0C244F}"/>
              </a:ext>
            </a:extLst>
          </p:cNvPr>
          <p:cNvSpPr>
            <a:spLocks noGrp="1"/>
          </p:cNvSpPr>
          <p:nvPr>
            <p:ph type="dt" sz="half" idx="10"/>
          </p:nvPr>
        </p:nvSpPr>
        <p:spPr/>
        <p:txBody>
          <a:bodyPr/>
          <a:lstStyle/>
          <a:p>
            <a:fld id="{6C078F51-FDBE-4EA2-BF53-8B2614C9CF9C}" type="datetimeFigureOut">
              <a:rPr lang="fr-FR" smtClean="0"/>
              <a:t>11/12/2022</a:t>
            </a:fld>
            <a:endParaRPr lang="fr-FR"/>
          </a:p>
        </p:txBody>
      </p:sp>
      <p:sp>
        <p:nvSpPr>
          <p:cNvPr id="6" name="Espace réservé du pied de page 5">
            <a:extLst>
              <a:ext uri="{FF2B5EF4-FFF2-40B4-BE49-F238E27FC236}">
                <a16:creationId xmlns:a16="http://schemas.microsoft.com/office/drawing/2014/main" id="{CD0EBAEA-BFE5-4945-B617-D0E2A74761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9E4230-DD18-49F8-9DDE-3B25007B6D13}"/>
              </a:ext>
            </a:extLst>
          </p:cNvPr>
          <p:cNvSpPr>
            <a:spLocks noGrp="1"/>
          </p:cNvSpPr>
          <p:nvPr>
            <p:ph type="sldNum" sz="quarter" idx="12"/>
          </p:nvPr>
        </p:nvSpPr>
        <p:spPr/>
        <p:txBody>
          <a:bodyPr/>
          <a:lstStyle/>
          <a:p>
            <a:fld id="{EA64B643-7441-484B-B71F-2F1A507F721C}" type="slidenum">
              <a:rPr lang="fr-FR" smtClean="0"/>
              <a:t>‹N°›</a:t>
            </a:fld>
            <a:endParaRPr lang="fr-FR"/>
          </a:p>
        </p:txBody>
      </p:sp>
    </p:spTree>
    <p:extLst>
      <p:ext uri="{BB962C8B-B14F-4D97-AF65-F5344CB8AC3E}">
        <p14:creationId xmlns:p14="http://schemas.microsoft.com/office/powerpoint/2010/main" val="4083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accent3">
                <a:lumMod val="20000"/>
                <a:lumOff val="80000"/>
              </a:schemeClr>
            </a:gs>
            <a:gs pos="65000">
              <a:schemeClr val="accent3">
                <a:lumMod val="20000"/>
                <a:lumOff val="80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0B9B82-C712-4022-A192-68911FE90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652469B-A03A-4968-8AAC-691F2B9D5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16478F-A9D0-45F2-B970-77CBFD09E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78F51-FDBE-4EA2-BF53-8B2614C9CF9C}" type="datetimeFigureOut">
              <a:rPr lang="fr-FR" smtClean="0"/>
              <a:t>11/12/2022</a:t>
            </a:fld>
            <a:endParaRPr lang="fr-FR"/>
          </a:p>
        </p:txBody>
      </p:sp>
      <p:sp>
        <p:nvSpPr>
          <p:cNvPr id="5" name="Espace réservé du pied de page 4">
            <a:extLst>
              <a:ext uri="{FF2B5EF4-FFF2-40B4-BE49-F238E27FC236}">
                <a16:creationId xmlns:a16="http://schemas.microsoft.com/office/drawing/2014/main" id="{8E13EB05-67BE-4FD5-B450-D8ED10166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792BE9C-0BBB-41A5-B437-D63102EF12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4B643-7441-484B-B71F-2F1A507F721C}" type="slidenum">
              <a:rPr lang="fr-FR" smtClean="0"/>
              <a:t>‹N°›</a:t>
            </a:fld>
            <a:endParaRPr lang="fr-FR"/>
          </a:p>
        </p:txBody>
      </p:sp>
    </p:spTree>
    <p:extLst>
      <p:ext uri="{BB962C8B-B14F-4D97-AF65-F5344CB8AC3E}">
        <p14:creationId xmlns:p14="http://schemas.microsoft.com/office/powerpoint/2010/main" val="382491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ntbefinfo.com/haiti-naufragele-gouvernement-vient-en-aide-aux-victimes-du-drame-de-lile-de-la-tortue/" TargetMode="External"/><Relationship Id="rId2" Type="http://schemas.openxmlformats.org/officeDocument/2006/relationships/hyperlink" Target="https://lenouvelliste.com/article/219993/plus-de-17-passagers-perissent-dans-un-naufrage-entre-saint-louis-du-nord-et-lile-de-la-tortue" TargetMode="Externa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499C8E9-8D85-4C0F-86A0-03D00958E555}"/>
              </a:ext>
            </a:extLst>
          </p:cNvPr>
          <p:cNvSpPr txBox="1"/>
          <p:nvPr/>
        </p:nvSpPr>
        <p:spPr>
          <a:xfrm>
            <a:off x="1268360" y="435624"/>
            <a:ext cx="1502831" cy="584775"/>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HAÏTI</a:t>
            </a:r>
          </a:p>
        </p:txBody>
      </p:sp>
      <p:pic>
        <p:nvPicPr>
          <p:cNvPr id="3" name="Image 2" descr="Une image contenant texte, carte&#10;&#10;Description générée automatiquement">
            <a:extLst>
              <a:ext uri="{FF2B5EF4-FFF2-40B4-BE49-F238E27FC236}">
                <a16:creationId xmlns:a16="http://schemas.microsoft.com/office/drawing/2014/main" id="{B8A62927-6359-453A-A1CA-CF0B9B7D19A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42734" y="635679"/>
            <a:ext cx="7312221" cy="5429324"/>
          </a:xfrm>
          <a:prstGeom prst="rect">
            <a:avLst/>
          </a:prstGeom>
        </p:spPr>
      </p:pic>
      <p:sp>
        <p:nvSpPr>
          <p:cNvPr id="5" name="ZoneTexte 4">
            <a:extLst>
              <a:ext uri="{FF2B5EF4-FFF2-40B4-BE49-F238E27FC236}">
                <a16:creationId xmlns:a16="http://schemas.microsoft.com/office/drawing/2014/main" id="{259F452B-0AFA-4E0C-A337-AB834C18B5B9}"/>
              </a:ext>
            </a:extLst>
          </p:cNvPr>
          <p:cNvSpPr txBox="1"/>
          <p:nvPr/>
        </p:nvSpPr>
        <p:spPr>
          <a:xfrm>
            <a:off x="353961" y="1020399"/>
            <a:ext cx="3588773" cy="2554545"/>
          </a:xfrm>
          <a:prstGeom prst="rect">
            <a:avLst/>
          </a:prstGeom>
          <a:noFill/>
        </p:spPr>
        <p:txBody>
          <a:bodyPr wrap="square" rtlCol="0">
            <a:spAutoFit/>
          </a:bodyPr>
          <a:lstStyle/>
          <a:p>
            <a:r>
              <a:rPr lang="fr-FR" sz="2000" b="0" i="0" dirty="0">
                <a:effectLst/>
                <a:latin typeface="Times New Roman" panose="02020603050405020304" pitchFamily="18" charset="0"/>
                <a:cs typeface="Times New Roman" panose="02020603050405020304" pitchFamily="18" charset="0"/>
              </a:rPr>
              <a:t>Mercredi 19 août 2020, l’«</a:t>
            </a:r>
            <a:r>
              <a:rPr lang="fr-FR" sz="2000" b="0" i="0" dirty="0" err="1">
                <a:effectLst/>
                <a:latin typeface="Times New Roman" panose="02020603050405020304" pitchFamily="18" charset="0"/>
                <a:cs typeface="Times New Roman" panose="02020603050405020304" pitchFamily="18" charset="0"/>
              </a:rPr>
              <a:t>Ancelita</a:t>
            </a:r>
            <a:r>
              <a:rPr lang="fr-FR" sz="2000" b="0" i="0" dirty="0">
                <a:effectLst/>
                <a:latin typeface="Times New Roman" panose="02020603050405020304" pitchFamily="18" charset="0"/>
                <a:cs typeface="Times New Roman" panose="02020603050405020304" pitchFamily="18" charset="0"/>
              </a:rPr>
              <a:t>», un petit voilier de fortune effectuant le trajet entre Saint-Louis du Nord et l'île de la Tortue, transportant des passagers et des marchandises a fait naufrage au large de l’île de la Tortue à 12h30 p.m</a:t>
            </a:r>
            <a:r>
              <a:rPr lang="fr-FR" sz="2000" b="0" i="0" dirty="0">
                <a:solidFill>
                  <a:srgbClr val="000000"/>
                </a:solidFill>
                <a:effectLst/>
                <a:latin typeface="Times New Roman" panose="02020603050405020304" pitchFamily="18" charset="0"/>
                <a:cs typeface="Times New Roman" panose="02020603050405020304" pitchFamily="18" charset="0"/>
              </a:rPr>
              <a:t>. </a:t>
            </a:r>
          </a:p>
        </p:txBody>
      </p:sp>
      <p:sp>
        <p:nvSpPr>
          <p:cNvPr id="15" name="ZoneTexte 14">
            <a:extLst>
              <a:ext uri="{FF2B5EF4-FFF2-40B4-BE49-F238E27FC236}">
                <a16:creationId xmlns:a16="http://schemas.microsoft.com/office/drawing/2014/main" id="{2F957986-A380-43C4-9C2B-4310ACCD94A5}"/>
              </a:ext>
            </a:extLst>
          </p:cNvPr>
          <p:cNvSpPr txBox="1"/>
          <p:nvPr/>
        </p:nvSpPr>
        <p:spPr>
          <a:xfrm>
            <a:off x="318545" y="3574944"/>
            <a:ext cx="3490450" cy="2554545"/>
          </a:xfrm>
          <a:prstGeom prst="rect">
            <a:avLst/>
          </a:prstGeom>
          <a:noFill/>
        </p:spPr>
        <p:txBody>
          <a:bodyPr wrap="square" rtlCol="0">
            <a:spAutoFit/>
          </a:bodyPr>
          <a:lstStyle/>
          <a:p>
            <a:r>
              <a:rPr lang="fr-FR" sz="2000" dirty="0">
                <a:solidFill>
                  <a:srgbClr val="000000"/>
                </a:solidFill>
                <a:latin typeface="Times New Roman" panose="02020603050405020304" pitchFamily="18" charset="0"/>
                <a:cs typeface="Times New Roman" panose="02020603050405020304" pitchFamily="18" charset="0"/>
              </a:rPr>
              <a:t>Pour comprendre comment un tel accident peut arriver, je vous propose de faire un état des lieux. Je connais la situation depuis 1978, et le naufrage fait partie des risques de la traversée et de la peur des gens qui n’ont pas d’autre solution.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82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50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5000"/>
                            </p:stCondLst>
                            <p:childTnLst>
                              <p:par>
                                <p:cTn id="17" presetID="53" presetClass="entr" presetSubtype="16"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fltVal val="0"/>
                                          </p:val>
                                        </p:tav>
                                        <p:tav tm="100000">
                                          <p:val>
                                            <p:strVal val="#ppt_w"/>
                                          </p:val>
                                        </p:tav>
                                      </p:tavLst>
                                    </p:anim>
                                    <p:anim calcmode="lin" valueType="num">
                                      <p:cBhvr>
                                        <p:cTn id="20" dur="2000" fill="hold"/>
                                        <p:tgtEl>
                                          <p:spTgt spid="15"/>
                                        </p:tgtEl>
                                        <p:attrNameLst>
                                          <p:attrName>ppt_h</p:attrName>
                                        </p:attrNameLst>
                                      </p:cBhvr>
                                      <p:tavLst>
                                        <p:tav tm="0">
                                          <p:val>
                                            <p:fltVal val="0"/>
                                          </p:val>
                                        </p:tav>
                                        <p:tav tm="100000">
                                          <p:val>
                                            <p:strVal val="#ppt_h"/>
                                          </p:val>
                                        </p:tav>
                                      </p:tavLst>
                                    </p:anim>
                                    <p:animEffect transition="in" filter="fade">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eau, extérieur, bateau, gens&#10;&#10;Description générée automatiquement">
            <a:extLst>
              <a:ext uri="{FF2B5EF4-FFF2-40B4-BE49-F238E27FC236}">
                <a16:creationId xmlns:a16="http://schemas.microsoft.com/office/drawing/2014/main" id="{7DFBE555-A03B-4071-B523-F569697327A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339" y="1057384"/>
            <a:ext cx="4397910" cy="3298433"/>
          </a:xfrm>
          <a:prstGeom prst="rect">
            <a:avLst/>
          </a:prstGeom>
        </p:spPr>
      </p:pic>
      <p:sp>
        <p:nvSpPr>
          <p:cNvPr id="7" name="ZoneTexte 6">
            <a:extLst>
              <a:ext uri="{FF2B5EF4-FFF2-40B4-BE49-F238E27FC236}">
                <a16:creationId xmlns:a16="http://schemas.microsoft.com/office/drawing/2014/main" id="{31EF7468-7CFC-4BA5-8536-8D0778AEDAEF}"/>
              </a:ext>
            </a:extLst>
          </p:cNvPr>
          <p:cNvSpPr txBox="1"/>
          <p:nvPr/>
        </p:nvSpPr>
        <p:spPr>
          <a:xfrm>
            <a:off x="463339" y="349498"/>
            <a:ext cx="6133403" cy="70788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Avec le manque de moyen, un nouveau métier est apparu : porteur pour les voyageurs.  </a:t>
            </a:r>
          </a:p>
        </p:txBody>
      </p:sp>
      <p:pic>
        <p:nvPicPr>
          <p:cNvPr id="9" name="Image 8" descr="Une image contenant eau, bateau, extérieur, transport&#10;&#10;Description générée automatiquement">
            <a:extLst>
              <a:ext uri="{FF2B5EF4-FFF2-40B4-BE49-F238E27FC236}">
                <a16:creationId xmlns:a16="http://schemas.microsoft.com/office/drawing/2014/main" id="{3DBA71FB-ED63-45FD-85A1-833526D6511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9486" b="19699"/>
          <a:stretch/>
        </p:blipFill>
        <p:spPr>
          <a:xfrm>
            <a:off x="6500016" y="349498"/>
            <a:ext cx="5119146" cy="2718833"/>
          </a:xfrm>
          <a:prstGeom prst="rect">
            <a:avLst/>
          </a:prstGeom>
        </p:spPr>
      </p:pic>
      <p:sp>
        <p:nvSpPr>
          <p:cNvPr id="11" name="ZoneTexte 10">
            <a:extLst>
              <a:ext uri="{FF2B5EF4-FFF2-40B4-BE49-F238E27FC236}">
                <a16:creationId xmlns:a16="http://schemas.microsoft.com/office/drawing/2014/main" id="{4B3DB8B9-8182-4FEA-A2FE-38F34276566C}"/>
              </a:ext>
            </a:extLst>
          </p:cNvPr>
          <p:cNvSpPr txBox="1"/>
          <p:nvPr/>
        </p:nvSpPr>
        <p:spPr>
          <a:xfrm>
            <a:off x="4649260" y="2242383"/>
            <a:ext cx="1735074" cy="707886"/>
          </a:xfrm>
          <a:prstGeom prst="rect">
            <a:avLst/>
          </a:prstGeom>
          <a:noFill/>
        </p:spPr>
        <p:txBody>
          <a:bodyPr wrap="square" rtlCol="0">
            <a:spAutoFit/>
          </a:bodyPr>
          <a:lstStyle/>
          <a:p>
            <a:pPr algn="r"/>
            <a:r>
              <a:rPr lang="fr-FR" sz="2000" dirty="0">
                <a:latin typeface="Times New Roman" panose="02020603050405020304" pitchFamily="18" charset="0"/>
                <a:cs typeface="Times New Roman" panose="02020603050405020304" pitchFamily="18" charset="0"/>
              </a:rPr>
              <a:t>Et quand un bateau arrive, </a:t>
            </a:r>
          </a:p>
        </p:txBody>
      </p:sp>
      <p:pic>
        <p:nvPicPr>
          <p:cNvPr id="13" name="Image 12" descr="Une image contenant bateau, extérieur, eau, navire&#10;&#10;Description générée automatiquement">
            <a:extLst>
              <a:ext uri="{FF2B5EF4-FFF2-40B4-BE49-F238E27FC236}">
                <a16:creationId xmlns:a16="http://schemas.microsoft.com/office/drawing/2014/main" id="{F6C8F2CF-1210-48DB-B2EB-80EED11312B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21983" b="7046"/>
          <a:stretch/>
        </p:blipFill>
        <p:spPr>
          <a:xfrm>
            <a:off x="6500016" y="3512820"/>
            <a:ext cx="5471159" cy="2912194"/>
          </a:xfrm>
          <a:prstGeom prst="rect">
            <a:avLst/>
          </a:prstGeom>
        </p:spPr>
      </p:pic>
      <p:sp>
        <p:nvSpPr>
          <p:cNvPr id="17" name="ZoneTexte 16">
            <a:extLst>
              <a:ext uri="{FF2B5EF4-FFF2-40B4-BE49-F238E27FC236}">
                <a16:creationId xmlns:a16="http://schemas.microsoft.com/office/drawing/2014/main" id="{952ADF62-65EC-4C7B-9A19-4964358F4427}"/>
              </a:ext>
            </a:extLst>
          </p:cNvPr>
          <p:cNvSpPr txBox="1"/>
          <p:nvPr/>
        </p:nvSpPr>
        <p:spPr>
          <a:xfrm>
            <a:off x="4734240" y="5092730"/>
            <a:ext cx="1650094" cy="70788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les porteurs se précipitent… </a:t>
            </a:r>
          </a:p>
        </p:txBody>
      </p:sp>
    </p:spTree>
    <p:extLst>
      <p:ext uri="{BB962C8B-B14F-4D97-AF65-F5344CB8AC3E}">
        <p14:creationId xmlns:p14="http://schemas.microsoft.com/office/powerpoint/2010/main" val="19767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500"/>
                            </p:stCondLst>
                            <p:childTnLst>
                              <p:par>
                                <p:cTn id="9" presetID="53" presetClass="entr" presetSubtype="16" fill="hold" nodeType="afterEffect">
                                  <p:stCondLst>
                                    <p:cond delay="1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p:val>
                                            <p:fltVal val="0"/>
                                          </p:val>
                                        </p:tav>
                                        <p:tav tm="100000">
                                          <p:val>
                                            <p:strVal val="#ppt_w"/>
                                          </p:val>
                                        </p:tav>
                                      </p:tavLst>
                                    </p:anim>
                                    <p:anim calcmode="lin" valueType="num">
                                      <p:cBhvr>
                                        <p:cTn id="12" dur="2000" fill="hold"/>
                                        <p:tgtEl>
                                          <p:spTgt spid="9"/>
                                        </p:tgtEl>
                                        <p:attrNameLst>
                                          <p:attrName>ppt_h</p:attrName>
                                        </p:attrNameLst>
                                      </p:cBhvr>
                                      <p:tavLst>
                                        <p:tav tm="0">
                                          <p:val>
                                            <p:fltVal val="0"/>
                                          </p:val>
                                        </p:tav>
                                        <p:tav tm="100000">
                                          <p:val>
                                            <p:strVal val="#ppt_h"/>
                                          </p:val>
                                        </p:tav>
                                      </p:tavLst>
                                    </p:anim>
                                    <p:animEffect transition="in" filter="fade">
                                      <p:cBhvr>
                                        <p:cTn id="13" dur="2000"/>
                                        <p:tgtEl>
                                          <p:spTgt spid="9"/>
                                        </p:tgtEl>
                                      </p:cBhvr>
                                    </p:animEffect>
                                  </p:childTnLst>
                                </p:cTn>
                              </p:par>
                            </p:childTnLst>
                          </p:cTn>
                        </p:par>
                        <p:par>
                          <p:cTn id="14" fill="hold">
                            <p:stCondLst>
                              <p:cond delay="6000"/>
                            </p:stCondLst>
                            <p:childTnLst>
                              <p:par>
                                <p:cTn id="15" presetID="22" presetClass="entr" presetSubtype="8" fill="hold" grpId="0" nodeType="after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par>
                          <p:cTn id="18" fill="hold">
                            <p:stCondLst>
                              <p:cond delay="8500"/>
                            </p:stCondLst>
                            <p:childTnLst>
                              <p:par>
                                <p:cTn id="19" presetID="22" presetClass="entr" presetSubtype="8" fill="hold" grpId="0" nodeType="afterEffect">
                                  <p:stCondLst>
                                    <p:cond delay="15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2000"/>
                                        <p:tgtEl>
                                          <p:spTgt spid="17"/>
                                        </p:tgtEl>
                                      </p:cBhvr>
                                    </p:animEffect>
                                  </p:childTnLst>
                                </p:cTn>
                              </p:par>
                            </p:childTnLst>
                          </p:cTn>
                        </p:par>
                        <p:par>
                          <p:cTn id="22" fill="hold">
                            <p:stCondLst>
                              <p:cond delay="12000"/>
                            </p:stCondLst>
                            <p:childTnLst>
                              <p:par>
                                <p:cTn id="23" presetID="53" presetClass="entr" presetSubtype="16" fill="hold" nodeType="after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0" fill="hold"/>
                                        <p:tgtEl>
                                          <p:spTgt spid="13"/>
                                        </p:tgtEl>
                                        <p:attrNameLst>
                                          <p:attrName>ppt_w</p:attrName>
                                        </p:attrNameLst>
                                      </p:cBhvr>
                                      <p:tavLst>
                                        <p:tav tm="0">
                                          <p:val>
                                            <p:fltVal val="0"/>
                                          </p:val>
                                        </p:tav>
                                        <p:tav tm="100000">
                                          <p:val>
                                            <p:strVal val="#ppt_w"/>
                                          </p:val>
                                        </p:tav>
                                      </p:tavLst>
                                    </p:anim>
                                    <p:anim calcmode="lin" valueType="num">
                                      <p:cBhvr>
                                        <p:cTn id="26" dur="2000" fill="hold"/>
                                        <p:tgtEl>
                                          <p:spTgt spid="13"/>
                                        </p:tgtEl>
                                        <p:attrNameLst>
                                          <p:attrName>ppt_h</p:attrName>
                                        </p:attrNameLst>
                                      </p:cBhvr>
                                      <p:tavLst>
                                        <p:tav tm="0">
                                          <p:val>
                                            <p:fltVal val="0"/>
                                          </p:val>
                                        </p:tav>
                                        <p:tav tm="100000">
                                          <p:val>
                                            <p:strVal val="#ppt_h"/>
                                          </p:val>
                                        </p:tav>
                                      </p:tavLst>
                                    </p:anim>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extérieur, eau, bateau, gens&#10;&#10;Description générée automatiquement">
            <a:extLst>
              <a:ext uri="{FF2B5EF4-FFF2-40B4-BE49-F238E27FC236}">
                <a16:creationId xmlns:a16="http://schemas.microsoft.com/office/drawing/2014/main" id="{13E3418C-DEBB-4D48-BA30-ADB6C5ADEFC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9078" y="397691"/>
            <a:ext cx="3708400" cy="2783840"/>
          </a:xfrm>
          <a:prstGeom prst="rect">
            <a:avLst/>
          </a:prstGeom>
        </p:spPr>
      </p:pic>
      <p:pic>
        <p:nvPicPr>
          <p:cNvPr id="5" name="Image 4" descr="Une image contenant eau, extérieur, personne, homme&#10;&#10;Description générée automatiquement">
            <a:extLst>
              <a:ext uri="{FF2B5EF4-FFF2-40B4-BE49-F238E27FC236}">
                <a16:creationId xmlns:a16="http://schemas.microsoft.com/office/drawing/2014/main" id="{15B60100-51B4-41E7-A0F9-2E090A99118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5696"/>
          <a:stretch/>
        </p:blipFill>
        <p:spPr>
          <a:xfrm>
            <a:off x="7129962" y="252185"/>
            <a:ext cx="4632960" cy="2929346"/>
          </a:xfrm>
          <a:prstGeom prst="rect">
            <a:avLst/>
          </a:prstGeom>
        </p:spPr>
      </p:pic>
      <p:pic>
        <p:nvPicPr>
          <p:cNvPr id="7" name="Image 6" descr="Une image contenant eau, extérieur, personne, gens&#10;&#10;Description générée automatiquement">
            <a:extLst>
              <a:ext uri="{FF2B5EF4-FFF2-40B4-BE49-F238E27FC236}">
                <a16:creationId xmlns:a16="http://schemas.microsoft.com/office/drawing/2014/main" id="{300BA2C2-F97A-4E03-9276-A1E1C553912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12406"/>
          <a:stretch/>
        </p:blipFill>
        <p:spPr>
          <a:xfrm>
            <a:off x="912495" y="3429000"/>
            <a:ext cx="4632960" cy="3043646"/>
          </a:xfrm>
          <a:prstGeom prst="rect">
            <a:avLst/>
          </a:prstGeom>
        </p:spPr>
      </p:pic>
      <p:pic>
        <p:nvPicPr>
          <p:cNvPr id="9" name="Image 8" descr="Une image contenant eau, bateau, extérieur, homme&#10;&#10;Description générée automatiquement">
            <a:extLst>
              <a:ext uri="{FF2B5EF4-FFF2-40B4-BE49-F238E27FC236}">
                <a16:creationId xmlns:a16="http://schemas.microsoft.com/office/drawing/2014/main" id="{34E49F54-1710-4EE1-BC57-45BDC194A55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46547" y="3521075"/>
            <a:ext cx="4562475" cy="3084740"/>
          </a:xfrm>
          <a:prstGeom prst="rect">
            <a:avLst/>
          </a:prstGeom>
        </p:spPr>
      </p:pic>
      <p:sp>
        <p:nvSpPr>
          <p:cNvPr id="11" name="ZoneTexte 10">
            <a:extLst>
              <a:ext uri="{FF2B5EF4-FFF2-40B4-BE49-F238E27FC236}">
                <a16:creationId xmlns:a16="http://schemas.microsoft.com/office/drawing/2014/main" id="{6E6E87DD-9876-46E0-BFAC-AC8D07B9BAFF}"/>
              </a:ext>
            </a:extLst>
          </p:cNvPr>
          <p:cNvSpPr txBox="1"/>
          <p:nvPr/>
        </p:nvSpPr>
        <p:spPr>
          <a:xfrm>
            <a:off x="4295775" y="397692"/>
            <a:ext cx="2733675"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Il faut éviter les cordes. </a:t>
            </a:r>
          </a:p>
        </p:txBody>
      </p:sp>
      <p:sp>
        <p:nvSpPr>
          <p:cNvPr id="2" name="ZoneTexte 1">
            <a:extLst>
              <a:ext uri="{FF2B5EF4-FFF2-40B4-BE49-F238E27FC236}">
                <a16:creationId xmlns:a16="http://schemas.microsoft.com/office/drawing/2014/main" id="{C2FB33B9-7EA1-BA22-1EC9-046C668920DC}"/>
              </a:ext>
            </a:extLst>
          </p:cNvPr>
          <p:cNvSpPr txBox="1"/>
          <p:nvPr/>
        </p:nvSpPr>
        <p:spPr>
          <a:xfrm>
            <a:off x="4223022" y="1940768"/>
            <a:ext cx="2569664" cy="1015663"/>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Et vous remarquez que personne n’a de gilet de sauvetage. </a:t>
            </a:r>
          </a:p>
        </p:txBody>
      </p:sp>
      <p:sp>
        <p:nvSpPr>
          <p:cNvPr id="4" name="ZoneTexte 3">
            <a:extLst>
              <a:ext uri="{FF2B5EF4-FFF2-40B4-BE49-F238E27FC236}">
                <a16:creationId xmlns:a16="http://schemas.microsoft.com/office/drawing/2014/main" id="{F1ACD7F7-B28E-9683-5249-8721D9877886}"/>
              </a:ext>
            </a:extLst>
          </p:cNvPr>
          <p:cNvSpPr txBox="1"/>
          <p:nvPr/>
        </p:nvSpPr>
        <p:spPr>
          <a:xfrm>
            <a:off x="4396287" y="1045271"/>
            <a:ext cx="2350772" cy="70788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Les charges ne leur font pas peur…  </a:t>
            </a:r>
          </a:p>
        </p:txBody>
      </p:sp>
    </p:spTree>
    <p:extLst>
      <p:ext uri="{BB962C8B-B14F-4D97-AF65-F5344CB8AC3E}">
        <p14:creationId xmlns:p14="http://schemas.microsoft.com/office/powerpoint/2010/main" val="23866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3000"/>
                            </p:stCondLst>
                            <p:childTnLst>
                              <p:par>
                                <p:cTn id="9" presetID="53" presetClass="entr" presetSubtype="16"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Effect transition="in" filter="fade">
                                      <p:cBhvr>
                                        <p:cTn id="13" dur="2000"/>
                                        <p:tgtEl>
                                          <p:spTgt spid="5"/>
                                        </p:tgtEl>
                                      </p:cBhvr>
                                    </p:animEffect>
                                  </p:childTnLst>
                                </p:cTn>
                              </p:par>
                            </p:childTnLst>
                          </p:cTn>
                        </p:par>
                        <p:par>
                          <p:cTn id="14" fill="hold">
                            <p:stCondLst>
                              <p:cond delay="6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par>
                          <p:cTn id="18" fill="hold">
                            <p:stCondLst>
                              <p:cond delay="8500"/>
                            </p:stCondLst>
                            <p:childTnLst>
                              <p:par>
                                <p:cTn id="19" presetID="53" presetClass="entr" presetSubtype="16" fill="hold" nodeType="afterEffect">
                                  <p:stCondLst>
                                    <p:cond delay="1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Effect transition="in" filter="fade">
                                      <p:cBhvr>
                                        <p:cTn id="23" dur="2000"/>
                                        <p:tgtEl>
                                          <p:spTgt spid="7"/>
                                        </p:tgtEl>
                                      </p:cBhvr>
                                    </p:animEffect>
                                  </p:childTnLst>
                                </p:cTn>
                              </p:par>
                            </p:childTnLst>
                          </p:cTn>
                        </p:par>
                        <p:par>
                          <p:cTn id="24" fill="hold">
                            <p:stCondLst>
                              <p:cond delay="12000"/>
                            </p:stCondLst>
                            <p:childTnLst>
                              <p:par>
                                <p:cTn id="25" presetID="53" presetClass="entr" presetSubtype="16" fill="hold" nodeType="afterEffect">
                                  <p:stCondLst>
                                    <p:cond delay="1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2000" fill="hold"/>
                                        <p:tgtEl>
                                          <p:spTgt spid="9"/>
                                        </p:tgtEl>
                                        <p:attrNameLst>
                                          <p:attrName>ppt_w</p:attrName>
                                        </p:attrNameLst>
                                      </p:cBhvr>
                                      <p:tavLst>
                                        <p:tav tm="0">
                                          <p:val>
                                            <p:fltVal val="0"/>
                                          </p:val>
                                        </p:tav>
                                        <p:tav tm="100000">
                                          <p:val>
                                            <p:strVal val="#ppt_w"/>
                                          </p:val>
                                        </p:tav>
                                      </p:tavLst>
                                    </p:anim>
                                    <p:anim calcmode="lin" valueType="num">
                                      <p:cBhvr>
                                        <p:cTn id="28" dur="2000" fill="hold"/>
                                        <p:tgtEl>
                                          <p:spTgt spid="9"/>
                                        </p:tgtEl>
                                        <p:attrNameLst>
                                          <p:attrName>ppt_h</p:attrName>
                                        </p:attrNameLst>
                                      </p:cBhvr>
                                      <p:tavLst>
                                        <p:tav tm="0">
                                          <p:val>
                                            <p:fltVal val="0"/>
                                          </p:val>
                                        </p:tav>
                                        <p:tav tm="100000">
                                          <p:val>
                                            <p:strVal val="#ppt_h"/>
                                          </p:val>
                                        </p:tav>
                                      </p:tavLst>
                                    </p:anim>
                                    <p:animEffect transition="in" filter="fade">
                                      <p:cBhvr>
                                        <p:cTn id="29" dur="2000"/>
                                        <p:tgtEl>
                                          <p:spTgt spid="9"/>
                                        </p:tgtEl>
                                      </p:cBhvr>
                                    </p:animEffect>
                                  </p:childTnLst>
                                </p:cTn>
                              </p:par>
                            </p:childTnLst>
                          </p:cTn>
                        </p:par>
                        <p:par>
                          <p:cTn id="30" fill="hold">
                            <p:stCondLst>
                              <p:cond delay="15500"/>
                            </p:stCondLst>
                            <p:childTnLst>
                              <p:par>
                                <p:cTn id="31" presetID="22" presetClass="entr" presetSubtype="8" fill="hold" grpId="0" nodeType="afterEffect">
                                  <p:stCondLst>
                                    <p:cond delay="100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extérieur, en bois, bâtiment, enfant&#10;&#10;Description générée automatiquement">
            <a:extLst>
              <a:ext uri="{FF2B5EF4-FFF2-40B4-BE49-F238E27FC236}">
                <a16:creationId xmlns:a16="http://schemas.microsoft.com/office/drawing/2014/main" id="{C9281737-8BDC-4F51-BCEB-945F2F9D35C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6750" y="400050"/>
            <a:ext cx="4886325" cy="3257550"/>
          </a:xfrm>
          <a:prstGeom prst="rect">
            <a:avLst/>
          </a:prstGeom>
        </p:spPr>
      </p:pic>
      <p:pic>
        <p:nvPicPr>
          <p:cNvPr id="7" name="Image 6" descr="Une image contenant eau, bateau, extérieur, navire&#10;&#10;Description générée automatiquement">
            <a:extLst>
              <a:ext uri="{FF2B5EF4-FFF2-40B4-BE49-F238E27FC236}">
                <a16:creationId xmlns:a16="http://schemas.microsoft.com/office/drawing/2014/main" id="{AF90A613-D27E-4217-A085-3895A5C290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34074" y="2695575"/>
            <a:ext cx="5643563" cy="3762375"/>
          </a:xfrm>
          <a:prstGeom prst="rect">
            <a:avLst/>
          </a:prstGeom>
        </p:spPr>
      </p:pic>
      <p:sp>
        <p:nvSpPr>
          <p:cNvPr id="9" name="ZoneTexte 8">
            <a:extLst>
              <a:ext uri="{FF2B5EF4-FFF2-40B4-BE49-F238E27FC236}">
                <a16:creationId xmlns:a16="http://schemas.microsoft.com/office/drawing/2014/main" id="{BA0FA32C-4F70-484F-9292-F740F8CAA9CA}"/>
              </a:ext>
            </a:extLst>
          </p:cNvPr>
          <p:cNvSpPr txBox="1"/>
          <p:nvPr/>
        </p:nvSpPr>
        <p:spPr>
          <a:xfrm>
            <a:off x="6596498" y="1015685"/>
            <a:ext cx="4981139" cy="707886"/>
          </a:xfrm>
          <a:prstGeom prst="rect">
            <a:avLst/>
          </a:prstGeom>
          <a:noFill/>
        </p:spPr>
        <p:txBody>
          <a:bodyPr wrap="square" rtlCol="0">
            <a:spAutoFit/>
          </a:bodyPr>
          <a:lstStyle/>
          <a:p>
            <a:r>
              <a:rPr lang="fr-FR" sz="2000" dirty="0">
                <a:solidFill>
                  <a:srgbClr val="444444"/>
                </a:solidFill>
                <a:latin typeface="Times New Roman" panose="02020603050405020304" pitchFamily="18" charset="0"/>
                <a:cs typeface="Times New Roman" panose="02020603050405020304" pitchFamily="18" charset="0"/>
              </a:rPr>
              <a:t>Quand ils partent, on ne connaît jamais </a:t>
            </a:r>
          </a:p>
          <a:p>
            <a:r>
              <a:rPr lang="fr-FR" sz="2000" dirty="0">
                <a:solidFill>
                  <a:srgbClr val="444444"/>
                </a:solidFill>
                <a:latin typeface="Times New Roman" panose="02020603050405020304" pitchFamily="18" charset="0"/>
                <a:cs typeface="Times New Roman" panose="02020603050405020304" pitchFamily="18" charset="0"/>
              </a:rPr>
              <a:t>le nombre de passagers, ni leur identité.</a:t>
            </a:r>
          </a:p>
        </p:txBody>
      </p:sp>
      <p:sp>
        <p:nvSpPr>
          <p:cNvPr id="2" name="ZoneTexte 1">
            <a:extLst>
              <a:ext uri="{FF2B5EF4-FFF2-40B4-BE49-F238E27FC236}">
                <a16:creationId xmlns:a16="http://schemas.microsoft.com/office/drawing/2014/main" id="{B43052A5-7D73-9DD8-2A5B-F716ED946C31}"/>
              </a:ext>
            </a:extLst>
          </p:cNvPr>
          <p:cNvSpPr txBox="1"/>
          <p:nvPr/>
        </p:nvSpPr>
        <p:spPr>
          <a:xfrm>
            <a:off x="5738131" y="445838"/>
            <a:ext cx="4318713" cy="400110"/>
          </a:xfrm>
          <a:prstGeom prst="rect">
            <a:avLst/>
          </a:prstGeom>
          <a:noFill/>
        </p:spPr>
        <p:txBody>
          <a:bodyPr wrap="square" rtlCol="0">
            <a:spAutoFit/>
          </a:bodyPr>
          <a:lstStyle/>
          <a:p>
            <a:r>
              <a:rPr lang="fr-F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Les bateaux sont construits sur place. </a:t>
            </a:r>
          </a:p>
        </p:txBody>
      </p:sp>
      <p:sp>
        <p:nvSpPr>
          <p:cNvPr id="4" name="ZoneTexte 3">
            <a:extLst>
              <a:ext uri="{FF2B5EF4-FFF2-40B4-BE49-F238E27FC236}">
                <a16:creationId xmlns:a16="http://schemas.microsoft.com/office/drawing/2014/main" id="{EBE9CFBC-97BE-3C03-6699-F74447A8B5CA}"/>
              </a:ext>
            </a:extLst>
          </p:cNvPr>
          <p:cNvSpPr txBox="1"/>
          <p:nvPr/>
        </p:nvSpPr>
        <p:spPr>
          <a:xfrm>
            <a:off x="2581323" y="4586093"/>
            <a:ext cx="3156808" cy="1015663"/>
          </a:xfrm>
          <a:prstGeom prst="rect">
            <a:avLst/>
          </a:prstGeom>
          <a:noFill/>
        </p:spPr>
        <p:txBody>
          <a:bodyPr wrap="square" rtlCol="0">
            <a:spAutoFit/>
          </a:bodyPr>
          <a:lstStyle/>
          <a:p>
            <a:pPr algn="r"/>
            <a:r>
              <a:rPr lang="fr-FR" sz="2000" dirty="0">
                <a:solidFill>
                  <a:srgbClr val="444444"/>
                </a:solidFill>
                <a:latin typeface="Times New Roman" panose="02020603050405020304" pitchFamily="18" charset="0"/>
                <a:cs typeface="Times New Roman" panose="02020603050405020304" pitchFamily="18" charset="0"/>
              </a:rPr>
              <a:t>Ils sont souvent surchargés, </a:t>
            </a:r>
          </a:p>
          <a:p>
            <a:pPr algn="r"/>
            <a:r>
              <a:rPr lang="fr-FR" sz="2000" dirty="0">
                <a:solidFill>
                  <a:srgbClr val="444444"/>
                </a:solidFill>
                <a:latin typeface="Times New Roman" panose="02020603050405020304" pitchFamily="18" charset="0"/>
                <a:cs typeface="Times New Roman" panose="02020603050405020304" pitchFamily="18" charset="0"/>
              </a:rPr>
              <a:t>même celui qui s’appelle</a:t>
            </a:r>
          </a:p>
          <a:p>
            <a:pPr algn="r"/>
            <a:r>
              <a:rPr lang="fr-FR" sz="2000" dirty="0">
                <a:solidFill>
                  <a:srgbClr val="444444"/>
                </a:solidFill>
                <a:latin typeface="Times New Roman" panose="02020603050405020304" pitchFamily="18" charset="0"/>
                <a:cs typeface="Times New Roman" panose="02020603050405020304" pitchFamily="18" charset="0"/>
              </a:rPr>
              <a:t> « La Sagesse ».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56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500"/>
                            </p:stCondLst>
                            <p:childTnLst>
                              <p:par>
                                <p:cTn id="9" presetID="22" presetClass="entr" presetSubtype="8"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000"/>
                                        <p:tgtEl>
                                          <p:spTgt spid="9"/>
                                        </p:tgtEl>
                                      </p:cBhvr>
                                    </p:animEffect>
                                  </p:childTnLst>
                                </p:cTn>
                              </p:par>
                            </p:childTnLst>
                          </p:cTn>
                        </p:par>
                        <p:par>
                          <p:cTn id="12" fill="hold">
                            <p:stCondLst>
                              <p:cond delay="6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Effect transition="in" filter="fade">
                                      <p:cBhvr>
                                        <p:cTn id="17" dur="2000"/>
                                        <p:tgtEl>
                                          <p:spTgt spid="7"/>
                                        </p:tgtEl>
                                      </p:cBhvr>
                                    </p:animEffect>
                                  </p:childTnLst>
                                </p:cTn>
                              </p:par>
                            </p:childTnLst>
                          </p:cTn>
                        </p:par>
                        <p:par>
                          <p:cTn id="18" fill="hold">
                            <p:stCondLst>
                              <p:cond delay="8000"/>
                            </p:stCondLst>
                            <p:childTnLst>
                              <p:par>
                                <p:cTn id="19" presetID="22" presetClass="entr" presetSubtype="8" fill="hold" grpId="0" nodeType="afterEffect">
                                  <p:stCondLst>
                                    <p:cond delay="15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extérieur, bateau, embarcation, eau&#10;&#10;Description générée automatiquement">
            <a:extLst>
              <a:ext uri="{FF2B5EF4-FFF2-40B4-BE49-F238E27FC236}">
                <a16:creationId xmlns:a16="http://schemas.microsoft.com/office/drawing/2014/main" id="{F50C5F0A-5BD0-4F15-B2AE-BDEDB4878C7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09891" y="688848"/>
            <a:ext cx="3569208" cy="5480304"/>
          </a:xfrm>
          <a:prstGeom prst="rect">
            <a:avLst/>
          </a:prstGeom>
        </p:spPr>
      </p:pic>
      <p:pic>
        <p:nvPicPr>
          <p:cNvPr id="6" name="Image 5" descr="Une image contenant extérieur, personne, eau, homme&#10;&#10;Description générée automatiquement">
            <a:extLst>
              <a:ext uri="{FF2B5EF4-FFF2-40B4-BE49-F238E27FC236}">
                <a16:creationId xmlns:a16="http://schemas.microsoft.com/office/drawing/2014/main" id="{D3242F0F-D4AD-4FFB-A690-C80C6D31321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0501" y="688848"/>
            <a:ext cx="3508248" cy="5486400"/>
          </a:xfrm>
          <a:prstGeom prst="rect">
            <a:avLst/>
          </a:prstGeom>
        </p:spPr>
      </p:pic>
      <p:sp>
        <p:nvSpPr>
          <p:cNvPr id="9" name="ZoneTexte 8">
            <a:extLst>
              <a:ext uri="{FF2B5EF4-FFF2-40B4-BE49-F238E27FC236}">
                <a16:creationId xmlns:a16="http://schemas.microsoft.com/office/drawing/2014/main" id="{ED1F2A59-6B29-4717-A20C-995E4436E693}"/>
              </a:ext>
            </a:extLst>
          </p:cNvPr>
          <p:cNvSpPr txBox="1"/>
          <p:nvPr/>
        </p:nvSpPr>
        <p:spPr>
          <a:xfrm>
            <a:off x="4781550" y="1114425"/>
            <a:ext cx="2428875" cy="163121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J’ai eu l’occasion de faire cette traversée plusieurs fois. </a:t>
            </a:r>
          </a:p>
          <a:p>
            <a:r>
              <a:rPr lang="fr-FR" sz="2000" dirty="0">
                <a:latin typeface="Times New Roman" panose="02020603050405020304" pitchFamily="18" charset="0"/>
                <a:cs typeface="Times New Roman" panose="02020603050405020304" pitchFamily="18" charset="0"/>
              </a:rPr>
              <a:t>Il est préférable que la mer soit calme… </a:t>
            </a:r>
          </a:p>
        </p:txBody>
      </p:sp>
    </p:spTree>
    <p:extLst>
      <p:ext uri="{BB962C8B-B14F-4D97-AF65-F5344CB8AC3E}">
        <p14:creationId xmlns:p14="http://schemas.microsoft.com/office/powerpoint/2010/main" val="285750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3000"/>
                            </p:stCondLst>
                            <p:childTnLst>
                              <p:par>
                                <p:cTn id="9" presetID="53" presetClass="entr" presetSubtype="16"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eau, bateau, extérieur, transport&#10;&#10;Description générée automatiquement">
            <a:extLst>
              <a:ext uri="{FF2B5EF4-FFF2-40B4-BE49-F238E27FC236}">
                <a16:creationId xmlns:a16="http://schemas.microsoft.com/office/drawing/2014/main" id="{D0718E6A-AC7C-4B71-B347-9C5F9D5EE3E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84419" y="941454"/>
            <a:ext cx="6693773" cy="4371975"/>
          </a:xfrm>
          <a:prstGeom prst="rect">
            <a:avLst/>
          </a:prstGeom>
        </p:spPr>
      </p:pic>
      <p:sp>
        <p:nvSpPr>
          <p:cNvPr id="5" name="ZoneTexte 4">
            <a:extLst>
              <a:ext uri="{FF2B5EF4-FFF2-40B4-BE49-F238E27FC236}">
                <a16:creationId xmlns:a16="http://schemas.microsoft.com/office/drawing/2014/main" id="{9F038353-0B41-4D57-87A9-4DBB1630220E}"/>
              </a:ext>
            </a:extLst>
          </p:cNvPr>
          <p:cNvSpPr txBox="1"/>
          <p:nvPr/>
        </p:nvSpPr>
        <p:spPr>
          <a:xfrm>
            <a:off x="875489" y="409485"/>
            <a:ext cx="9612120" cy="400110"/>
          </a:xfrm>
          <a:prstGeom prst="rect">
            <a:avLst/>
          </a:prstGeom>
          <a:noFill/>
        </p:spPr>
        <p:txBody>
          <a:bodyPr wrap="square" rtlCol="0">
            <a:spAutoFit/>
          </a:bodyPr>
          <a:lstStyle/>
          <a:p>
            <a:r>
              <a:rPr lang="fr-FR" sz="20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J’ai une pensée pour toutes les familles qui ont été touchées par ce malheureux accident. </a:t>
            </a:r>
          </a:p>
        </p:txBody>
      </p:sp>
      <p:sp>
        <p:nvSpPr>
          <p:cNvPr id="2" name="ZoneTexte 1">
            <a:extLst>
              <a:ext uri="{FF2B5EF4-FFF2-40B4-BE49-F238E27FC236}">
                <a16:creationId xmlns:a16="http://schemas.microsoft.com/office/drawing/2014/main" id="{FA5AD415-CA22-11D3-CEBB-138BE370375A}"/>
              </a:ext>
            </a:extLst>
          </p:cNvPr>
          <p:cNvSpPr txBox="1"/>
          <p:nvPr/>
        </p:nvSpPr>
        <p:spPr>
          <a:xfrm>
            <a:off x="2913808" y="5313429"/>
            <a:ext cx="6040876" cy="707886"/>
          </a:xfrm>
          <a:prstGeom prst="rect">
            <a:avLst/>
          </a:prstGeom>
          <a:noFill/>
        </p:spPr>
        <p:txBody>
          <a:bodyPr wrap="square" rtlCol="0">
            <a:spAutoFit/>
          </a:bodyPr>
          <a:lstStyle/>
          <a:p>
            <a:r>
              <a:rPr lang="fr-FR" sz="2000" dirty="0">
                <a:solidFill>
                  <a:srgbClr val="444444"/>
                </a:solidFill>
                <a:latin typeface="Times New Roman" panose="02020603050405020304" pitchFamily="18" charset="0"/>
                <a:cs typeface="Times New Roman" panose="02020603050405020304" pitchFamily="18" charset="0"/>
              </a:rPr>
              <a:t>Et pour tous ceux qui devront continuer les allers-retours </a:t>
            </a:r>
          </a:p>
          <a:p>
            <a:r>
              <a:rPr lang="fr-FR" sz="2000" dirty="0">
                <a:solidFill>
                  <a:srgbClr val="444444"/>
                </a:solidFill>
                <a:latin typeface="Times New Roman" panose="02020603050405020304" pitchFamily="18" charset="0"/>
                <a:cs typeface="Times New Roman" panose="02020603050405020304" pitchFamily="18" charset="0"/>
              </a:rPr>
              <a:t>pour leur activités de commerce ou autres.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7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3000"/>
                            </p:stCondLst>
                            <p:childTnLst>
                              <p:par>
                                <p:cTn id="9" presetID="22" presetClass="entr" presetSubtype="8"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0719022-B2B1-A51C-5D41-7FDB5856545C}"/>
              </a:ext>
            </a:extLst>
          </p:cNvPr>
          <p:cNvSpPr txBox="1"/>
          <p:nvPr/>
        </p:nvSpPr>
        <p:spPr>
          <a:xfrm>
            <a:off x="346010" y="349897"/>
            <a:ext cx="5914831" cy="4247317"/>
          </a:xfrm>
          <a:prstGeom prst="rect">
            <a:avLst/>
          </a:prstGeom>
          <a:noFill/>
        </p:spPr>
        <p:txBody>
          <a:bodyPr wrap="square">
            <a:spAutoFit/>
          </a:bodyPr>
          <a:lstStyle/>
          <a:p>
            <a:r>
              <a:rPr lang="fr-FR"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 chacun de mes voyages à Saint Louis du Nord (23) j’ai entendu parler de naufrages, plus ou moins récents</a:t>
            </a:r>
            <a:r>
              <a:rPr lang="fr-FR" dirty="0">
                <a:solidFill>
                  <a:srgbClr val="444444"/>
                </a:solidFill>
                <a:latin typeface="Times New Roman" panose="02020603050405020304" pitchFamily="18" charset="0"/>
                <a:cs typeface="Times New Roman" panose="02020603050405020304" pitchFamily="18" charset="0"/>
              </a:rPr>
              <a:t>. </a:t>
            </a:r>
          </a:p>
          <a:p>
            <a:r>
              <a:rPr lang="fr-FR" dirty="0">
                <a:solidFill>
                  <a:srgbClr val="444444"/>
                </a:solidFill>
                <a:latin typeface="Times New Roman" panose="02020603050405020304" pitchFamily="18" charset="0"/>
                <a:cs typeface="Times New Roman" panose="02020603050405020304" pitchFamily="18" charset="0"/>
              </a:rPr>
              <a:t>C’est traité comme une fatalité, cela fait partie des risques de la traversée. Et quand on arrive sans encombre, on dit ce qui est écrit sur ce bateau de pêche : Merci Jésus. </a:t>
            </a:r>
          </a:p>
          <a:p>
            <a:r>
              <a:rPr lang="fr-FR" dirty="0">
                <a:solidFill>
                  <a:srgbClr val="444444"/>
                </a:solidFill>
                <a:latin typeface="Times New Roman" panose="02020603050405020304" pitchFamily="18" charset="0"/>
                <a:cs typeface="Times New Roman" panose="02020603050405020304" pitchFamily="18" charset="0"/>
              </a:rPr>
              <a:t>En Haïti, on a peu la culture de la prévention du risque, souvent par manque de moyens. </a:t>
            </a:r>
          </a:p>
          <a:p>
            <a:r>
              <a:rPr lang="fr-FR" dirty="0">
                <a:solidFill>
                  <a:srgbClr val="444444"/>
                </a:solidFill>
                <a:latin typeface="Times New Roman" panose="02020603050405020304" pitchFamily="18" charset="0"/>
                <a:cs typeface="Times New Roman" panose="02020603050405020304" pitchFamily="18" charset="0"/>
              </a:rPr>
              <a:t>Les Haïtiens en général ne savent pas nager, à moins d’être pêcheur ou de travailler sur un bateau de transport. </a:t>
            </a:r>
          </a:p>
          <a:p>
            <a:r>
              <a:rPr lang="fr-FR" dirty="0">
                <a:solidFill>
                  <a:srgbClr val="444444"/>
                </a:solidFill>
                <a:latin typeface="Times New Roman" panose="02020603050405020304" pitchFamily="18" charset="0"/>
                <a:cs typeface="Times New Roman" panose="02020603050405020304" pitchFamily="18" charset="0"/>
              </a:rPr>
              <a:t>Le responsable du Service Maritime et de Navigation d’Haïti (SEMANAH) déplore que les passagers aient refusé de porter un gilet de sauvetage. </a:t>
            </a:r>
            <a:r>
              <a:rPr lang="fr-FR" b="1" dirty="0">
                <a:solidFill>
                  <a:srgbClr val="444444"/>
                </a:solidFill>
                <a:latin typeface="Times New Roman" panose="02020603050405020304" pitchFamily="18" charset="0"/>
                <a:cs typeface="Times New Roman" panose="02020603050405020304" pitchFamily="18" charset="0"/>
                <a:hlinkClick r:id="rId2"/>
              </a:rPr>
              <a:t>(Cf. l’article du Nouvelliste ici)</a:t>
            </a:r>
            <a:r>
              <a:rPr lang="fr-FR" dirty="0">
                <a:solidFill>
                  <a:srgbClr val="444444"/>
                </a:solidFill>
                <a:latin typeface="Times New Roman" panose="02020603050405020304" pitchFamily="18" charset="0"/>
                <a:cs typeface="Times New Roman" panose="02020603050405020304" pitchFamily="18" charset="0"/>
                <a:hlinkClick r:id="rId2"/>
              </a:rPr>
              <a:t> </a:t>
            </a:r>
            <a:r>
              <a:rPr lang="fr-FR" dirty="0">
                <a:solidFill>
                  <a:srgbClr val="444444"/>
                </a:solidFill>
                <a:latin typeface="Times New Roman" panose="02020603050405020304" pitchFamily="18" charset="0"/>
                <a:cs typeface="Times New Roman" panose="02020603050405020304" pitchFamily="18" charset="0"/>
              </a:rPr>
              <a:t>C’est vrai que je n’ai jamais vu un gilet de sauvetage ni sur les passagers, ni sur les bateaux. Le problème n’est pas qu’il fasse trop chaud, mais que les moyens maquent pour s’en procurer. </a:t>
            </a:r>
          </a:p>
        </p:txBody>
      </p:sp>
      <p:sp>
        <p:nvSpPr>
          <p:cNvPr id="5" name="ZoneTexte 4">
            <a:extLst>
              <a:ext uri="{FF2B5EF4-FFF2-40B4-BE49-F238E27FC236}">
                <a16:creationId xmlns:a16="http://schemas.microsoft.com/office/drawing/2014/main" id="{5FE3CEA8-C662-31D7-F56B-E88A14ED343B}"/>
              </a:ext>
            </a:extLst>
          </p:cNvPr>
          <p:cNvSpPr txBox="1"/>
          <p:nvPr/>
        </p:nvSpPr>
        <p:spPr>
          <a:xfrm>
            <a:off x="314908" y="4657065"/>
            <a:ext cx="11627498" cy="1477328"/>
          </a:xfrm>
          <a:prstGeom prst="rect">
            <a:avLst/>
          </a:prstGeom>
          <a:noFill/>
        </p:spPr>
        <p:txBody>
          <a:bodyPr wrap="square">
            <a:spAutoFit/>
          </a:bodyPr>
          <a:lstStyle/>
          <a:p>
            <a:r>
              <a:rPr lang="fr-FR" dirty="0">
                <a:solidFill>
                  <a:srgbClr val="444444"/>
                </a:solidFill>
                <a:latin typeface="Times New Roman" panose="02020603050405020304" pitchFamily="18" charset="0"/>
                <a:cs typeface="Times New Roman" panose="02020603050405020304" pitchFamily="18" charset="0"/>
              </a:rPr>
              <a:t>Les naufrages n’étaient pas relevés dans les médias, pas plus d’ailleurs que ce qui se passe dans le Nord-Ouest en général. L’état des routes fait que les journalistes ne couvrent pas l’actualité de la région… </a:t>
            </a:r>
          </a:p>
          <a:p>
            <a:r>
              <a:rPr lang="fr-FR" dirty="0">
                <a:solidFill>
                  <a:srgbClr val="444444"/>
                </a:solidFill>
                <a:latin typeface="Times New Roman" panose="02020603050405020304" pitchFamily="18" charset="0"/>
                <a:cs typeface="Times New Roman" panose="02020603050405020304" pitchFamily="18" charset="0"/>
              </a:rPr>
              <a:t>Pour ce naufrage, avec le développement des téléphones, nous avons pu voir une vidéo sur les réseaux sociaux. Elle avait été réalisée par un badaud qui se trouvait au port de Saint Louis quand les corps ont été ramenés. Les autorités du pays ne se sont manifestées que pour apporter leur soutien et se dire désolées. Vous pouvez le voir </a:t>
            </a:r>
            <a:r>
              <a:rPr lang="fr-FR" b="1" dirty="0">
                <a:solidFill>
                  <a:srgbClr val="444444"/>
                </a:solidFill>
                <a:latin typeface="Times New Roman" panose="02020603050405020304" pitchFamily="18" charset="0"/>
                <a:cs typeface="Times New Roman" panose="02020603050405020304" pitchFamily="18" charset="0"/>
                <a:hlinkClick r:id="rId3"/>
              </a:rPr>
              <a:t>sur cet article </a:t>
            </a:r>
            <a:r>
              <a:rPr lang="fr-FR" b="1" dirty="0">
                <a:solidFill>
                  <a:srgbClr val="444444"/>
                </a:solidFill>
                <a:latin typeface="Times New Roman" panose="02020603050405020304" pitchFamily="18" charset="0"/>
                <a:cs typeface="Times New Roman" panose="02020603050405020304" pitchFamily="18" charset="0"/>
              </a:rPr>
              <a:t>.</a:t>
            </a:r>
            <a:r>
              <a:rPr lang="fr-FR" dirty="0">
                <a:solidFill>
                  <a:srgbClr val="444444"/>
                </a:solidFill>
                <a:latin typeface="Times New Roman" panose="02020603050405020304" pitchFamily="18" charset="0"/>
                <a:cs typeface="Times New Roman" panose="02020603050405020304" pitchFamily="18" charset="0"/>
              </a:rPr>
              <a:t> </a:t>
            </a:r>
            <a:endParaRPr lang="fr-FR" b="1" dirty="0">
              <a:solidFill>
                <a:srgbClr val="444444"/>
              </a:solidFill>
              <a:latin typeface="Times New Roman" panose="02020603050405020304" pitchFamily="18" charset="0"/>
              <a:cs typeface="Times New Roman" panose="02020603050405020304" pitchFamily="18" charset="0"/>
            </a:endParaRPr>
          </a:p>
        </p:txBody>
      </p:sp>
      <p:pic>
        <p:nvPicPr>
          <p:cNvPr id="6" name="Image 5" descr="Une image contenant extérieur, bateau, embarcation, transport&#10;&#10;Description générée automatiquement">
            <a:extLst>
              <a:ext uri="{FF2B5EF4-FFF2-40B4-BE49-F238E27FC236}">
                <a16:creationId xmlns:a16="http://schemas.microsoft.com/office/drawing/2014/main" id="{C4AB1433-4E90-6CE1-4B98-CC74E91613A6}"/>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29739" y="349897"/>
            <a:ext cx="5794310" cy="3862873"/>
          </a:xfrm>
          <a:prstGeom prst="rect">
            <a:avLst/>
          </a:prstGeom>
        </p:spPr>
      </p:pic>
    </p:spTree>
    <p:extLst>
      <p:ext uri="{BB962C8B-B14F-4D97-AF65-F5344CB8AC3E}">
        <p14:creationId xmlns:p14="http://schemas.microsoft.com/office/powerpoint/2010/main" val="134966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53" presetClass="entr" presetSubtype="16"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Effect transition="in" filter="fade">
                                      <p:cBhvr>
                                        <p:cTn id="13" dur="2000"/>
                                        <p:tgtEl>
                                          <p:spTgt spid="6"/>
                                        </p:tgtEl>
                                      </p:cBhvr>
                                    </p:animEffect>
                                  </p:childTnLst>
                                </p:cTn>
                              </p:par>
                            </p:childTnLst>
                          </p:cTn>
                        </p:par>
                        <p:par>
                          <p:cTn id="14" fill="hold">
                            <p:stCondLst>
                              <p:cond delay="5000"/>
                            </p:stCondLst>
                            <p:childTnLst>
                              <p:par>
                                <p:cTn id="15" presetID="22" presetClass="entr" presetSubtype="1" fill="hold" grpId="0" nodeType="after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9B1681D-E6C0-F357-14D2-361EE79F3029}"/>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2206970" y="357344"/>
            <a:ext cx="7147744" cy="4765162"/>
          </a:xfrm>
          <a:prstGeom prst="rect">
            <a:avLst/>
          </a:prstGeom>
        </p:spPr>
      </p:pic>
      <p:sp>
        <p:nvSpPr>
          <p:cNvPr id="4" name="ZoneTexte 3">
            <a:extLst>
              <a:ext uri="{FF2B5EF4-FFF2-40B4-BE49-F238E27FC236}">
                <a16:creationId xmlns:a16="http://schemas.microsoft.com/office/drawing/2014/main" id="{D167F217-5EF7-D901-FF9C-60B8556CEB20}"/>
              </a:ext>
            </a:extLst>
          </p:cNvPr>
          <p:cNvSpPr txBox="1"/>
          <p:nvPr/>
        </p:nvSpPr>
        <p:spPr>
          <a:xfrm>
            <a:off x="2743199" y="5234473"/>
            <a:ext cx="6335485" cy="707886"/>
          </a:xfrm>
          <a:prstGeom prst="rect">
            <a:avLst/>
          </a:prstGeom>
          <a:noFill/>
        </p:spPr>
        <p:txBody>
          <a:bodyPr wrap="square" rtlCol="0">
            <a:spAutoFit/>
          </a:bodyPr>
          <a:lstStyle/>
          <a:p>
            <a:r>
              <a:rPr lang="fr-FR" sz="2000" dirty="0"/>
              <a:t>Ce montage a été réalisé par Geneviève GREVÊCHE-LERAY avec ses photos et celles de Bernard LERAY-GREVÊCHE</a:t>
            </a:r>
          </a:p>
        </p:txBody>
      </p:sp>
    </p:spTree>
    <p:extLst>
      <p:ext uri="{BB962C8B-B14F-4D97-AF65-F5344CB8AC3E}">
        <p14:creationId xmlns:p14="http://schemas.microsoft.com/office/powerpoint/2010/main" val="299755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rte&#10;&#10;Description générée automatiquement">
            <a:extLst>
              <a:ext uri="{FF2B5EF4-FFF2-40B4-BE49-F238E27FC236}">
                <a16:creationId xmlns:a16="http://schemas.microsoft.com/office/drawing/2014/main" id="{892BB3D7-348A-4950-A9D4-590C6EB30C5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9529" y="1581912"/>
            <a:ext cx="8807327" cy="4222500"/>
          </a:xfrm>
          <a:prstGeom prst="rect">
            <a:avLst/>
          </a:prstGeom>
        </p:spPr>
      </p:pic>
      <p:sp>
        <p:nvSpPr>
          <p:cNvPr id="12" name="ZoneTexte 11">
            <a:extLst>
              <a:ext uri="{FF2B5EF4-FFF2-40B4-BE49-F238E27FC236}">
                <a16:creationId xmlns:a16="http://schemas.microsoft.com/office/drawing/2014/main" id="{2155AEAF-2F5D-463F-969B-E22B197348E7}"/>
              </a:ext>
            </a:extLst>
          </p:cNvPr>
          <p:cNvSpPr txBox="1"/>
          <p:nvPr/>
        </p:nvSpPr>
        <p:spPr>
          <a:xfrm>
            <a:off x="2106563" y="471082"/>
            <a:ext cx="8101127" cy="1015663"/>
          </a:xfrm>
          <a:prstGeom prst="rect">
            <a:avLst/>
          </a:prstGeom>
          <a:noFill/>
        </p:spPr>
        <p:txBody>
          <a:bodyPr wrap="square" rtlCol="0">
            <a:spAutoFit/>
          </a:bodyPr>
          <a:lstStyle/>
          <a:p>
            <a:r>
              <a:rPr lang="fr-FR" sz="2000" dirty="0">
                <a:solidFill>
                  <a:srgbClr val="202122"/>
                </a:solidFill>
                <a:effectLst/>
                <a:latin typeface="Times New Roman" panose="02020603050405020304" pitchFamily="18" charset="0"/>
                <a:ea typeface="Calibri" panose="020F0502020204030204" pitchFamily="34" charset="0"/>
              </a:rPr>
              <a:t>Longue de 37 km sur 6 km de large, soit une superficie de 178 km</a:t>
            </a:r>
            <a:r>
              <a:rPr lang="fr-FR" sz="2000" baseline="30000" dirty="0">
                <a:solidFill>
                  <a:srgbClr val="202122"/>
                </a:solidFill>
                <a:effectLst/>
                <a:latin typeface="Times New Roman" panose="02020603050405020304" pitchFamily="18" charset="0"/>
                <a:ea typeface="Calibri" panose="020F0502020204030204" pitchFamily="34" charset="0"/>
              </a:rPr>
              <a:t>2</a:t>
            </a:r>
            <a:r>
              <a:rPr lang="fr-FR" sz="2000" dirty="0">
                <a:solidFill>
                  <a:srgbClr val="202122"/>
                </a:solidFill>
                <a:effectLst/>
                <a:latin typeface="Times New Roman" panose="02020603050405020304" pitchFamily="18" charset="0"/>
                <a:ea typeface="Calibri" panose="020F0502020204030204" pitchFamily="34" charset="0"/>
              </a:rPr>
              <a:t>, </a:t>
            </a:r>
          </a:p>
          <a:p>
            <a:r>
              <a:rPr lang="fr-FR" sz="2000" dirty="0">
                <a:solidFill>
                  <a:srgbClr val="202122"/>
                </a:solidFill>
                <a:effectLst/>
                <a:latin typeface="Times New Roman" panose="02020603050405020304" pitchFamily="18" charset="0"/>
                <a:ea typeface="Calibri" panose="020F0502020204030204" pitchFamily="34" charset="0"/>
              </a:rPr>
              <a:t>l’île de la Tortue se trouve à 7 km au large de la ville de Saint Louis du Nord. Elle en est séparée par un bras de mer, le canal de la Tortue. </a:t>
            </a:r>
          </a:p>
        </p:txBody>
      </p:sp>
      <p:cxnSp>
        <p:nvCxnSpPr>
          <p:cNvPr id="17" name="Connecteur droit 16">
            <a:extLst>
              <a:ext uri="{FF2B5EF4-FFF2-40B4-BE49-F238E27FC236}">
                <a16:creationId xmlns:a16="http://schemas.microsoft.com/office/drawing/2014/main" id="{BB2EA61F-9117-4FB3-A3CB-BA572B0DB238}"/>
              </a:ext>
            </a:extLst>
          </p:cNvPr>
          <p:cNvCxnSpPr/>
          <p:nvPr/>
        </p:nvCxnSpPr>
        <p:spPr>
          <a:xfrm>
            <a:off x="7275872" y="4572000"/>
            <a:ext cx="1268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extérieur, gens, groupe&#10;&#10;Description générée automatiquement">
            <a:extLst>
              <a:ext uri="{FF2B5EF4-FFF2-40B4-BE49-F238E27FC236}">
                <a16:creationId xmlns:a16="http://schemas.microsoft.com/office/drawing/2014/main" id="{CB4C5D9C-FF4A-4E21-B2C0-709C38B0E50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84076" y="771927"/>
            <a:ext cx="4823225" cy="3214382"/>
          </a:xfrm>
          <a:prstGeom prst="rect">
            <a:avLst/>
          </a:prstGeom>
        </p:spPr>
      </p:pic>
      <p:pic>
        <p:nvPicPr>
          <p:cNvPr id="5" name="Image 4" descr="Une image contenant bâtiment, extérieur, gens, rue&#10;&#10;Description générée automatiquement">
            <a:extLst>
              <a:ext uri="{FF2B5EF4-FFF2-40B4-BE49-F238E27FC236}">
                <a16:creationId xmlns:a16="http://schemas.microsoft.com/office/drawing/2014/main" id="{CC2AB66B-4831-4F99-BBA7-521A20AFCA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4699" y="589361"/>
            <a:ext cx="6098276" cy="3579515"/>
          </a:xfrm>
          <a:prstGeom prst="rect">
            <a:avLst/>
          </a:prstGeom>
        </p:spPr>
      </p:pic>
      <p:sp>
        <p:nvSpPr>
          <p:cNvPr id="9" name="ZoneTexte 8">
            <a:extLst>
              <a:ext uri="{FF2B5EF4-FFF2-40B4-BE49-F238E27FC236}">
                <a16:creationId xmlns:a16="http://schemas.microsoft.com/office/drawing/2014/main" id="{07F6E201-1534-42B9-BD9A-658DE7ABEBBE}"/>
              </a:ext>
            </a:extLst>
          </p:cNvPr>
          <p:cNvSpPr txBox="1"/>
          <p:nvPr/>
        </p:nvSpPr>
        <p:spPr>
          <a:xfrm>
            <a:off x="847724" y="4168876"/>
            <a:ext cx="5114537" cy="70788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Quand on arrive au port de Saint Louis du Nord.</a:t>
            </a:r>
          </a:p>
          <a:p>
            <a:r>
              <a:rPr lang="fr-FR" sz="2000" dirty="0">
                <a:latin typeface="Times New Roman" panose="02020603050405020304" pitchFamily="18" charset="0"/>
                <a:cs typeface="Times New Roman" panose="02020603050405020304" pitchFamily="18" charset="0"/>
              </a:rPr>
              <a:t>On voit l’île de la Tortue en face. </a:t>
            </a:r>
          </a:p>
        </p:txBody>
      </p:sp>
      <p:sp>
        <p:nvSpPr>
          <p:cNvPr id="2" name="ZoneTexte 1">
            <a:extLst>
              <a:ext uri="{FF2B5EF4-FFF2-40B4-BE49-F238E27FC236}">
                <a16:creationId xmlns:a16="http://schemas.microsoft.com/office/drawing/2014/main" id="{10A13AC2-DAC6-471F-B596-33C7813864FD}"/>
              </a:ext>
            </a:extLst>
          </p:cNvPr>
          <p:cNvSpPr txBox="1"/>
          <p:nvPr/>
        </p:nvSpPr>
        <p:spPr>
          <a:xfrm>
            <a:off x="7341418" y="4168876"/>
            <a:ext cx="4035641" cy="70788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L’affluence attire les marchandes de fruits et de canne à sucre.  </a:t>
            </a:r>
          </a:p>
        </p:txBody>
      </p:sp>
    </p:spTree>
    <p:extLst>
      <p:ext uri="{BB962C8B-B14F-4D97-AF65-F5344CB8AC3E}">
        <p14:creationId xmlns:p14="http://schemas.microsoft.com/office/powerpoint/2010/main" val="265299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22" presetClass="entr" presetSubtype="8"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2000"/>
                                        <p:tgtEl>
                                          <p:spTgt spid="9"/>
                                        </p:tgtEl>
                                      </p:cBhvr>
                                    </p:animEffect>
                                  </p:childTnLst>
                                </p:cTn>
                              </p:par>
                            </p:childTnLst>
                          </p:cTn>
                        </p:par>
                        <p:par>
                          <p:cTn id="14" fill="hold">
                            <p:stCondLst>
                              <p:cond delay="4500"/>
                            </p:stCondLst>
                            <p:childTnLst>
                              <p:par>
                                <p:cTn id="15" presetID="53" presetClass="entr" presetSubtype="16" fill="hold" nodeType="after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ppt_w</p:attrName>
                                        </p:attrNameLst>
                                      </p:cBhvr>
                                      <p:tavLst>
                                        <p:tav tm="0">
                                          <p:val>
                                            <p:fltVal val="0"/>
                                          </p:val>
                                        </p:tav>
                                        <p:tav tm="100000">
                                          <p:val>
                                            <p:strVal val="#ppt_w"/>
                                          </p:val>
                                        </p:tav>
                                      </p:tavLst>
                                    </p:anim>
                                    <p:anim calcmode="lin" valueType="num">
                                      <p:cBhvr>
                                        <p:cTn id="18" dur="3000" fill="hold"/>
                                        <p:tgtEl>
                                          <p:spTgt spid="3"/>
                                        </p:tgtEl>
                                        <p:attrNameLst>
                                          <p:attrName>ppt_h</p:attrName>
                                        </p:attrNameLst>
                                      </p:cBhvr>
                                      <p:tavLst>
                                        <p:tav tm="0">
                                          <p:val>
                                            <p:fltVal val="0"/>
                                          </p:val>
                                        </p:tav>
                                        <p:tav tm="100000">
                                          <p:val>
                                            <p:strVal val="#ppt_h"/>
                                          </p:val>
                                        </p:tav>
                                      </p:tavLst>
                                    </p:anim>
                                    <p:animEffect transition="in" filter="fade">
                                      <p:cBhvr>
                                        <p:cTn id="19" dur="3000"/>
                                        <p:tgtEl>
                                          <p:spTgt spid="3"/>
                                        </p:tgtEl>
                                      </p:cBhvr>
                                    </p:animEffect>
                                  </p:childTnLst>
                                </p:cTn>
                              </p:par>
                            </p:childTnLst>
                          </p:cTn>
                        </p:par>
                        <p:par>
                          <p:cTn id="20" fill="hold">
                            <p:stCondLst>
                              <p:cond delay="9000"/>
                            </p:stCondLst>
                            <p:childTnLst>
                              <p:par>
                                <p:cTn id="21" presetID="22" presetClass="entr" presetSubtype="8" fill="hold" grpId="0" nodeType="afterEffect">
                                  <p:stCondLst>
                                    <p:cond delay="150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extérieur, bâtiment, personne, gens&#10;&#10;Description générée automatiquement">
            <a:extLst>
              <a:ext uri="{FF2B5EF4-FFF2-40B4-BE49-F238E27FC236}">
                <a16:creationId xmlns:a16="http://schemas.microsoft.com/office/drawing/2014/main" id="{72AC09EA-16A8-4190-B589-EC615BFC300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2884" r="7157" b="4789"/>
          <a:stretch/>
        </p:blipFill>
        <p:spPr>
          <a:xfrm>
            <a:off x="668593" y="809933"/>
            <a:ext cx="4549057" cy="4643284"/>
          </a:xfrm>
          <a:prstGeom prst="rect">
            <a:avLst/>
          </a:prstGeom>
        </p:spPr>
      </p:pic>
      <p:sp>
        <p:nvSpPr>
          <p:cNvPr id="8" name="ZoneTexte 7">
            <a:extLst>
              <a:ext uri="{FF2B5EF4-FFF2-40B4-BE49-F238E27FC236}">
                <a16:creationId xmlns:a16="http://schemas.microsoft.com/office/drawing/2014/main" id="{AAC13018-4C0C-410D-9D56-34E5699D9E4A}"/>
              </a:ext>
            </a:extLst>
          </p:cNvPr>
          <p:cNvSpPr txBox="1"/>
          <p:nvPr/>
        </p:nvSpPr>
        <p:spPr>
          <a:xfrm>
            <a:off x="5451987" y="4962832"/>
            <a:ext cx="5688764" cy="70788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Le mercredi, jour de marché à Saint Louis du Nord, les rues se remplissent. </a:t>
            </a:r>
          </a:p>
        </p:txBody>
      </p:sp>
      <p:pic>
        <p:nvPicPr>
          <p:cNvPr id="10" name="Image 9">
            <a:extLst>
              <a:ext uri="{FF2B5EF4-FFF2-40B4-BE49-F238E27FC236}">
                <a16:creationId xmlns:a16="http://schemas.microsoft.com/office/drawing/2014/main" id="{EFB7F2AD-7E50-42E2-9CE8-65A7545D25C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799284" y="547978"/>
            <a:ext cx="5616074" cy="4208377"/>
          </a:xfrm>
          <a:prstGeom prst="rect">
            <a:avLst/>
          </a:prstGeom>
        </p:spPr>
      </p:pic>
    </p:spTree>
    <p:extLst>
      <p:ext uri="{BB962C8B-B14F-4D97-AF65-F5344CB8AC3E}">
        <p14:creationId xmlns:p14="http://schemas.microsoft.com/office/powerpoint/2010/main" val="25679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ppt_w</p:attrName>
                                        </p:attrNameLst>
                                      </p:cBhvr>
                                      <p:tavLst>
                                        <p:tav tm="0">
                                          <p:val>
                                            <p:fltVal val="0"/>
                                          </p:val>
                                        </p:tav>
                                        <p:tav tm="100000">
                                          <p:val>
                                            <p:strVal val="#ppt_w"/>
                                          </p:val>
                                        </p:tav>
                                      </p:tavLst>
                                    </p:anim>
                                    <p:anim calcmode="lin" valueType="num">
                                      <p:cBhvr>
                                        <p:cTn id="12" dur="2000" fill="hold"/>
                                        <p:tgtEl>
                                          <p:spTgt spid="10"/>
                                        </p:tgtEl>
                                        <p:attrNameLst>
                                          <p:attrName>ppt_h</p:attrName>
                                        </p:attrNameLst>
                                      </p:cBhvr>
                                      <p:tavLst>
                                        <p:tav tm="0">
                                          <p:val>
                                            <p:fltVal val="0"/>
                                          </p:val>
                                        </p:tav>
                                        <p:tav tm="100000">
                                          <p:val>
                                            <p:strVal val="#ppt_h"/>
                                          </p:val>
                                        </p:tav>
                                      </p:tavLst>
                                    </p:anim>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extérieur, bâtiment, personne, gens&#10;&#10;Description générée automatiquement">
            <a:extLst>
              <a:ext uri="{FF2B5EF4-FFF2-40B4-BE49-F238E27FC236}">
                <a16:creationId xmlns:a16="http://schemas.microsoft.com/office/drawing/2014/main" id="{97D3D830-D924-4BB6-910C-0C2FEDB42B1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1876" t="13414"/>
          <a:stretch/>
        </p:blipFill>
        <p:spPr>
          <a:xfrm>
            <a:off x="530943" y="467935"/>
            <a:ext cx="5350386" cy="3942735"/>
          </a:xfrm>
          <a:prstGeom prst="rect">
            <a:avLst/>
          </a:prstGeom>
        </p:spPr>
      </p:pic>
      <p:pic>
        <p:nvPicPr>
          <p:cNvPr id="5" name="Image 4" descr="Une image contenant personne, extérieur, gens, groupe&#10;&#10;Description générée automatiquement">
            <a:extLst>
              <a:ext uri="{FF2B5EF4-FFF2-40B4-BE49-F238E27FC236}">
                <a16:creationId xmlns:a16="http://schemas.microsoft.com/office/drawing/2014/main" id="{B897BBD4-EBB1-4471-9EC8-930389A85B2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0005"/>
          <a:stretch/>
        </p:blipFill>
        <p:spPr>
          <a:xfrm>
            <a:off x="5968181" y="467935"/>
            <a:ext cx="5851831" cy="4876800"/>
          </a:xfrm>
          <a:prstGeom prst="rect">
            <a:avLst/>
          </a:prstGeom>
        </p:spPr>
      </p:pic>
      <p:sp>
        <p:nvSpPr>
          <p:cNvPr id="6" name="ZoneTexte 5">
            <a:extLst>
              <a:ext uri="{FF2B5EF4-FFF2-40B4-BE49-F238E27FC236}">
                <a16:creationId xmlns:a16="http://schemas.microsoft.com/office/drawing/2014/main" id="{A78E1048-59EF-4A2F-948C-9742D071B39C}"/>
              </a:ext>
            </a:extLst>
          </p:cNvPr>
          <p:cNvSpPr txBox="1"/>
          <p:nvPr/>
        </p:nvSpPr>
        <p:spPr>
          <a:xfrm>
            <a:off x="5654352" y="5456702"/>
            <a:ext cx="6017358"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Les petites chaises traditionnelles sont très appréciées…</a:t>
            </a:r>
          </a:p>
        </p:txBody>
      </p:sp>
    </p:spTree>
    <p:extLst>
      <p:ext uri="{BB962C8B-B14F-4D97-AF65-F5344CB8AC3E}">
        <p14:creationId xmlns:p14="http://schemas.microsoft.com/office/powerpoint/2010/main" val="16846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16"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5000"/>
                            </p:stCondLst>
                            <p:childTnLst>
                              <p:par>
                                <p:cTn id="17" presetID="22" presetClass="entr" presetSubtype="8"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53E02FBF-8D94-4E72-9674-BB987A1BAF2D}"/>
              </a:ext>
            </a:extLst>
          </p:cNvPr>
          <p:cNvPicPr>
            <a:picLocks noChangeAspect="1"/>
          </p:cNvPicPr>
          <p:nvPr/>
        </p:nvPicPr>
        <p:blipFill rotWithShape="1">
          <a:blip r:embed="rId2">
            <a:extLst>
              <a:ext uri="{28A0092B-C50C-407E-A947-70E740481C1C}">
                <a14:useLocalDpi xmlns:a14="http://schemas.microsoft.com/office/drawing/2010/main" val="0"/>
              </a:ext>
            </a:extLst>
          </a:blip>
          <a:srcRect l="10224"/>
          <a:stretch/>
        </p:blipFill>
        <p:spPr bwMode="auto">
          <a:xfrm>
            <a:off x="3431458" y="637147"/>
            <a:ext cx="4043458" cy="300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975EE245-6B7E-4FBD-AD13-DFA625CE8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88058" y="3480897"/>
            <a:ext cx="4485801" cy="3009803"/>
          </a:xfrm>
          <a:prstGeom prst="rect">
            <a:avLst/>
          </a:prstGeom>
        </p:spPr>
      </p:pic>
      <p:pic>
        <p:nvPicPr>
          <p:cNvPr id="5" name="Picture 2" descr="C:\Users\Genneviève\Pictures\photos Ayiti\img207.jpg">
            <a:extLst>
              <a:ext uri="{FF2B5EF4-FFF2-40B4-BE49-F238E27FC236}">
                <a16:creationId xmlns:a16="http://schemas.microsoft.com/office/drawing/2014/main" id="{AF0117B6-8653-4235-88FB-77C88A6D7137}"/>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7758" r="13345"/>
          <a:stretch>
            <a:fillRect/>
          </a:stretch>
        </p:blipFill>
        <p:spPr bwMode="auto">
          <a:xfrm>
            <a:off x="7588058" y="271714"/>
            <a:ext cx="4168724" cy="293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Une image contenant herbe, extérieur, assis, personne&#10;&#10;Description générée automatiquement">
            <a:extLst>
              <a:ext uri="{FF2B5EF4-FFF2-40B4-BE49-F238E27FC236}">
                <a16:creationId xmlns:a16="http://schemas.microsoft.com/office/drawing/2014/main" id="{A1325ED8-9112-4CA2-BCC8-5B72882081B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5218" y="271714"/>
            <a:ext cx="2923635" cy="3897163"/>
          </a:xfrm>
          <a:prstGeom prst="rect">
            <a:avLst/>
          </a:prstGeom>
        </p:spPr>
      </p:pic>
      <p:sp>
        <p:nvSpPr>
          <p:cNvPr id="9" name="ZoneTexte 8">
            <a:extLst>
              <a:ext uri="{FF2B5EF4-FFF2-40B4-BE49-F238E27FC236}">
                <a16:creationId xmlns:a16="http://schemas.microsoft.com/office/drawing/2014/main" id="{1157A343-3FEF-442B-BF24-4CBE200C18B8}"/>
              </a:ext>
            </a:extLst>
          </p:cNvPr>
          <p:cNvSpPr txBox="1"/>
          <p:nvPr/>
        </p:nvSpPr>
        <p:spPr>
          <a:xfrm>
            <a:off x="3358853" y="4168877"/>
            <a:ext cx="3948317" cy="707886"/>
          </a:xfrm>
          <a:prstGeom prst="rect">
            <a:avLst/>
          </a:prstGeom>
          <a:noFill/>
        </p:spPr>
        <p:txBody>
          <a:bodyPr wrap="square" rtlCol="0">
            <a:spAutoFit/>
          </a:bodyPr>
          <a:lstStyle/>
          <a:p>
            <a:r>
              <a:rPr lang="fr-FR" sz="2000" dirty="0">
                <a:solidFill>
                  <a:srgbClr val="000000"/>
                </a:solidFill>
                <a:latin typeface="Times New Roman" panose="02020603050405020304" pitchFamily="18" charset="0"/>
                <a:cs typeface="Times New Roman" panose="02020603050405020304" pitchFamily="18" charset="0"/>
              </a:rPr>
              <a:t>Fabriquées à la main, ces chaises sont très utiles à la vie quotidienne.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53" presetClass="entr" presetSubtype="16"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par>
                          <p:cTn id="14" fill="hold">
                            <p:stCondLst>
                              <p:cond delay="4500"/>
                            </p:stCondLst>
                            <p:childTnLst>
                              <p:par>
                                <p:cTn id="15" presetID="53" presetClass="entr" presetSubtype="16" fill="hold" nodeType="afterEffect">
                                  <p:stCondLst>
                                    <p:cond delay="1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childTnLst>
                          </p:cTn>
                        </p:par>
                        <p:par>
                          <p:cTn id="20" fill="hold">
                            <p:stCondLst>
                              <p:cond delay="8000"/>
                            </p:stCondLst>
                            <p:childTnLst>
                              <p:par>
                                <p:cTn id="21" presetID="53" presetClass="entr" presetSubtype="16" fill="hold" nodeType="afterEffect">
                                  <p:stCondLst>
                                    <p:cond delay="150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bateau, extérieur, eau, embarcation&#10;&#10;Description générée automatiquement">
            <a:extLst>
              <a:ext uri="{FF2B5EF4-FFF2-40B4-BE49-F238E27FC236}">
                <a16:creationId xmlns:a16="http://schemas.microsoft.com/office/drawing/2014/main" id="{41F2AEEE-E164-4F84-AC46-C2FE6BBF1D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7532" y="539269"/>
            <a:ext cx="5055386" cy="3370257"/>
          </a:xfrm>
          <a:prstGeom prst="rect">
            <a:avLst/>
          </a:prstGeom>
        </p:spPr>
      </p:pic>
      <p:pic>
        <p:nvPicPr>
          <p:cNvPr id="11" name="Image 10" descr="Une image contenant extérieur, eau, bateau, groupe&#10;&#10;Description générée automatiquement">
            <a:extLst>
              <a:ext uri="{FF2B5EF4-FFF2-40B4-BE49-F238E27FC236}">
                <a16:creationId xmlns:a16="http://schemas.microsoft.com/office/drawing/2014/main" id="{002788D0-9B2C-435B-B9D8-FD07260C7F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54700" y="361335"/>
            <a:ext cx="5679768" cy="4259826"/>
          </a:xfrm>
          <a:prstGeom prst="rect">
            <a:avLst/>
          </a:prstGeom>
        </p:spPr>
      </p:pic>
      <p:sp>
        <p:nvSpPr>
          <p:cNvPr id="15" name="ZoneTexte 14">
            <a:extLst>
              <a:ext uri="{FF2B5EF4-FFF2-40B4-BE49-F238E27FC236}">
                <a16:creationId xmlns:a16="http://schemas.microsoft.com/office/drawing/2014/main" id="{21BFD1E8-E0B9-4F48-94CD-979C1C210B34}"/>
              </a:ext>
            </a:extLst>
          </p:cNvPr>
          <p:cNvSpPr txBox="1"/>
          <p:nvPr/>
        </p:nvSpPr>
        <p:spPr>
          <a:xfrm>
            <a:off x="568488" y="4319973"/>
            <a:ext cx="5916287" cy="1015663"/>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Elles débarquent de la Tortue, ainsi que le bois. </a:t>
            </a:r>
          </a:p>
          <a:p>
            <a:r>
              <a:rPr lang="fr-FR" sz="2000" dirty="0">
                <a:latin typeface="Times New Roman" panose="02020603050405020304" pitchFamily="18" charset="0"/>
                <a:cs typeface="Times New Roman" panose="02020603050405020304" pitchFamily="18" charset="0"/>
              </a:rPr>
              <a:t>C’est un problème pour la terre qui se déboise, mais les paysans n’ont souvent pas d’autre solution… </a:t>
            </a:r>
          </a:p>
        </p:txBody>
      </p:sp>
    </p:spTree>
    <p:extLst>
      <p:ext uri="{BB962C8B-B14F-4D97-AF65-F5344CB8AC3E}">
        <p14:creationId xmlns:p14="http://schemas.microsoft.com/office/powerpoint/2010/main" val="220003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childTnLst>
                          </p:cTn>
                        </p:par>
                        <p:par>
                          <p:cTn id="10" fill="hold">
                            <p:stCondLst>
                              <p:cond delay="2500"/>
                            </p:stCondLst>
                            <p:childTnLst>
                              <p:par>
                                <p:cTn id="11" presetID="53" presetClass="entr" presetSubtype="16" fill="hold" nodeType="after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eau, extérieur, bateau, homme&#10;&#10;Description générée automatiquement">
            <a:extLst>
              <a:ext uri="{FF2B5EF4-FFF2-40B4-BE49-F238E27FC236}">
                <a16:creationId xmlns:a16="http://schemas.microsoft.com/office/drawing/2014/main" id="{F37778CB-B641-4D33-847A-8D9878E8905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27614"/>
          <a:stretch/>
        </p:blipFill>
        <p:spPr>
          <a:xfrm>
            <a:off x="298570" y="329325"/>
            <a:ext cx="7420228" cy="3580785"/>
          </a:xfrm>
          <a:prstGeom prst="rect">
            <a:avLst/>
          </a:prstGeom>
        </p:spPr>
      </p:pic>
      <p:sp>
        <p:nvSpPr>
          <p:cNvPr id="5" name="ZoneTexte 4">
            <a:extLst>
              <a:ext uri="{FF2B5EF4-FFF2-40B4-BE49-F238E27FC236}">
                <a16:creationId xmlns:a16="http://schemas.microsoft.com/office/drawing/2014/main" id="{378E523F-8DFD-4AE0-85DC-365CEF3FF1D9}"/>
              </a:ext>
            </a:extLst>
          </p:cNvPr>
          <p:cNvSpPr txBox="1"/>
          <p:nvPr/>
        </p:nvSpPr>
        <p:spPr>
          <a:xfrm>
            <a:off x="269156" y="4143375"/>
            <a:ext cx="6798394" cy="1015663"/>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Une autre spécialité de l’île de la Tortue : </a:t>
            </a:r>
          </a:p>
          <a:p>
            <a:r>
              <a:rPr lang="fr-FR" sz="2000" dirty="0">
                <a:latin typeface="Times New Roman" panose="02020603050405020304" pitchFamily="18" charset="0"/>
                <a:cs typeface="Times New Roman" panose="02020603050405020304" pitchFamily="18" charset="0"/>
              </a:rPr>
              <a:t>la fabrication du charbon de bois. </a:t>
            </a:r>
          </a:p>
          <a:p>
            <a:r>
              <a:rPr lang="fr-FR" sz="2000" dirty="0">
                <a:latin typeface="Times New Roman" panose="02020603050405020304" pitchFamily="18" charset="0"/>
                <a:cs typeface="Times New Roman" panose="02020603050405020304" pitchFamily="18" charset="0"/>
              </a:rPr>
              <a:t>Tout aussi dramatique pour la protection des sols.  </a:t>
            </a:r>
          </a:p>
        </p:txBody>
      </p:sp>
      <p:pic>
        <p:nvPicPr>
          <p:cNvPr id="2" name="Image 1" descr="Une image contenant extérieur, eau, bateau, homme&#10;&#10;Description générée automatiquement">
            <a:extLst>
              <a:ext uri="{FF2B5EF4-FFF2-40B4-BE49-F238E27FC236}">
                <a16:creationId xmlns:a16="http://schemas.microsoft.com/office/drawing/2014/main" id="{5FD14482-54E3-4E74-AF1D-35BFC7E72B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97236" y="3510533"/>
            <a:ext cx="4321113" cy="2880742"/>
          </a:xfrm>
          <a:prstGeom prst="rect">
            <a:avLst/>
          </a:prstGeom>
        </p:spPr>
      </p:pic>
      <p:sp>
        <p:nvSpPr>
          <p:cNvPr id="7" name="ZoneTexte 6">
            <a:extLst>
              <a:ext uri="{FF2B5EF4-FFF2-40B4-BE49-F238E27FC236}">
                <a16:creationId xmlns:a16="http://schemas.microsoft.com/office/drawing/2014/main" id="{69C5409E-35EF-4243-9299-75D0226277EC}"/>
              </a:ext>
            </a:extLst>
          </p:cNvPr>
          <p:cNvSpPr txBox="1"/>
          <p:nvPr/>
        </p:nvSpPr>
        <p:spPr>
          <a:xfrm>
            <a:off x="7802372" y="2639581"/>
            <a:ext cx="3815977" cy="70788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Le vélo est également descendu précautionneusement. </a:t>
            </a:r>
          </a:p>
        </p:txBody>
      </p:sp>
    </p:spTree>
    <p:extLst>
      <p:ext uri="{BB962C8B-B14F-4D97-AF65-F5344CB8AC3E}">
        <p14:creationId xmlns:p14="http://schemas.microsoft.com/office/powerpoint/2010/main" val="25832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500"/>
                            </p:stCondLst>
                            <p:childTnLst>
                              <p:par>
                                <p:cTn id="9" presetID="53" presetClass="entr" presetSubtype="16" fill="hold" nodeType="afterEffect">
                                  <p:stCondLst>
                                    <p:cond delay="1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par>
                          <p:cTn id="14" fill="hold">
                            <p:stCondLst>
                              <p:cond delay="6000"/>
                            </p:stCondLst>
                            <p:childTnLst>
                              <p:par>
                                <p:cTn id="15" presetID="22" presetClass="entr" presetSubtype="8"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bateau, eau, extérieur, port&#10;&#10;Description générée automatiquement">
            <a:extLst>
              <a:ext uri="{FF2B5EF4-FFF2-40B4-BE49-F238E27FC236}">
                <a16:creationId xmlns:a16="http://schemas.microsoft.com/office/drawing/2014/main" id="{A3F280FC-F8BF-447C-BF1D-8B860D41F0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979" y="206478"/>
            <a:ext cx="4680155" cy="3510116"/>
          </a:xfrm>
          <a:prstGeom prst="rect">
            <a:avLst/>
          </a:prstGeom>
        </p:spPr>
      </p:pic>
      <p:sp>
        <p:nvSpPr>
          <p:cNvPr id="5" name="ZoneTexte 4">
            <a:extLst>
              <a:ext uri="{FF2B5EF4-FFF2-40B4-BE49-F238E27FC236}">
                <a16:creationId xmlns:a16="http://schemas.microsoft.com/office/drawing/2014/main" id="{F5B0D742-F281-4D3C-833B-7C798F5F5225}"/>
              </a:ext>
            </a:extLst>
          </p:cNvPr>
          <p:cNvSpPr txBox="1"/>
          <p:nvPr/>
        </p:nvSpPr>
        <p:spPr>
          <a:xfrm>
            <a:off x="5261648" y="945873"/>
            <a:ext cx="1668703" cy="1015663"/>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Les bateaux attendent les voyageurs.</a:t>
            </a:r>
          </a:p>
        </p:txBody>
      </p:sp>
      <p:pic>
        <p:nvPicPr>
          <p:cNvPr id="4" name="Image 3" descr="Une image contenant bateau, petit, gens, eau&#10;&#10;Description générée automatiquement">
            <a:extLst>
              <a:ext uri="{FF2B5EF4-FFF2-40B4-BE49-F238E27FC236}">
                <a16:creationId xmlns:a16="http://schemas.microsoft.com/office/drawing/2014/main" id="{1D3ABAC3-2986-473D-9FE2-1FD20BCA2E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26047" y="358878"/>
            <a:ext cx="4807974" cy="3205316"/>
          </a:xfrm>
          <a:prstGeom prst="rect">
            <a:avLst/>
          </a:prstGeom>
        </p:spPr>
      </p:pic>
      <p:pic>
        <p:nvPicPr>
          <p:cNvPr id="7" name="Image 6" descr="Une image contenant eau, extérieur, plage, océan&#10;&#10;Description générée automatiquement">
            <a:extLst>
              <a:ext uri="{FF2B5EF4-FFF2-40B4-BE49-F238E27FC236}">
                <a16:creationId xmlns:a16="http://schemas.microsoft.com/office/drawing/2014/main" id="{D581F432-774E-40BB-8F20-66CE92EC107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20305"/>
          <a:stretch/>
        </p:blipFill>
        <p:spPr>
          <a:xfrm>
            <a:off x="950478" y="3784628"/>
            <a:ext cx="4619590" cy="2455870"/>
          </a:xfrm>
          <a:prstGeom prst="rect">
            <a:avLst/>
          </a:prstGeom>
        </p:spPr>
      </p:pic>
      <p:sp>
        <p:nvSpPr>
          <p:cNvPr id="9" name="ZoneTexte 8">
            <a:extLst>
              <a:ext uri="{FF2B5EF4-FFF2-40B4-BE49-F238E27FC236}">
                <a16:creationId xmlns:a16="http://schemas.microsoft.com/office/drawing/2014/main" id="{AA97EC63-0B9F-4070-ACC3-50AA99504645}"/>
              </a:ext>
            </a:extLst>
          </p:cNvPr>
          <p:cNvSpPr txBox="1"/>
          <p:nvPr/>
        </p:nvSpPr>
        <p:spPr>
          <a:xfrm>
            <a:off x="5695084" y="5224835"/>
            <a:ext cx="4214026" cy="707886"/>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Le warf qui existait dans les années 80 </a:t>
            </a:r>
          </a:p>
          <a:p>
            <a:r>
              <a:rPr lang="fr-FR" sz="2000" dirty="0">
                <a:latin typeface="Times New Roman" panose="02020603050405020304" pitchFamily="18" charset="0"/>
                <a:cs typeface="Times New Roman" panose="02020603050405020304" pitchFamily="18" charset="0"/>
              </a:rPr>
              <a:t>a été emporté par la mer.  </a:t>
            </a:r>
          </a:p>
        </p:txBody>
      </p:sp>
      <p:sp>
        <p:nvSpPr>
          <p:cNvPr id="2" name="ZoneTexte 1">
            <a:extLst>
              <a:ext uri="{FF2B5EF4-FFF2-40B4-BE49-F238E27FC236}">
                <a16:creationId xmlns:a16="http://schemas.microsoft.com/office/drawing/2014/main" id="{A9372BCB-DB7B-8CDD-9966-0C41F6110132}"/>
              </a:ext>
            </a:extLst>
          </p:cNvPr>
          <p:cNvSpPr txBox="1"/>
          <p:nvPr/>
        </p:nvSpPr>
        <p:spPr>
          <a:xfrm>
            <a:off x="6288833" y="3784628"/>
            <a:ext cx="5197151" cy="646331"/>
          </a:xfrm>
          <a:prstGeom prst="rect">
            <a:avLst/>
          </a:prstGeom>
          <a:noFill/>
        </p:spPr>
        <p:txBody>
          <a:bodyPr wrap="square" rtlCol="0">
            <a:spAutoFit/>
          </a:bodyPr>
          <a:lstStyle/>
          <a:p>
            <a:r>
              <a:rPr lang="fr-FR" sz="1800" dirty="0">
                <a:latin typeface="Times New Roman" panose="02020603050405020304" pitchFamily="18" charset="0"/>
                <a:cs typeface="Times New Roman" panose="02020603050405020304" pitchFamily="18" charset="0"/>
              </a:rPr>
              <a:t>Parfois les capitaines viennent chercher les passagers avec un petit canot…</a:t>
            </a:r>
          </a:p>
        </p:txBody>
      </p:sp>
    </p:spTree>
    <p:extLst>
      <p:ext uri="{BB962C8B-B14F-4D97-AF65-F5344CB8AC3E}">
        <p14:creationId xmlns:p14="http://schemas.microsoft.com/office/powerpoint/2010/main" val="20912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500"/>
                            </p:stCondLst>
                            <p:childTnLst>
                              <p:par>
                                <p:cTn id="9" presetID="53" presetClass="entr" presetSubtype="16"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par>
                          <p:cTn id="14" fill="hold">
                            <p:stCondLst>
                              <p:cond delay="5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par>
                          <p:cTn id="18" fill="hold">
                            <p:stCondLst>
                              <p:cond delay="7500"/>
                            </p:stCondLst>
                            <p:childTnLst>
                              <p:par>
                                <p:cTn id="19" presetID="53" presetClass="entr" presetSubtype="16" fill="hold" nodeType="afterEffect">
                                  <p:stCondLst>
                                    <p:cond delay="1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Effect transition="in" filter="fade">
                                      <p:cBhvr>
                                        <p:cTn id="23" dur="2000"/>
                                        <p:tgtEl>
                                          <p:spTgt spid="7"/>
                                        </p:tgtEl>
                                      </p:cBhvr>
                                    </p:animEffect>
                                  </p:childTnLst>
                                </p:cTn>
                              </p:par>
                            </p:childTnLst>
                          </p:cTn>
                        </p:par>
                        <p:par>
                          <p:cTn id="24" fill="hold">
                            <p:stCondLst>
                              <p:cond delay="11000"/>
                            </p:stCondLst>
                            <p:childTnLst>
                              <p:par>
                                <p:cTn id="25" presetID="22" presetClass="entr" presetSubtype="8"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Lst>
  </p:timing>
</p:sld>
</file>

<file path=ppt/theme/theme1.xml><?xml version="1.0" encoding="utf-8"?>
<a:theme xmlns:a="http://schemas.openxmlformats.org/drawingml/2006/main" name="Thème Offic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TotalTime>
  <Words>759</Words>
  <Application>Microsoft Office PowerPoint</Application>
  <PresentationFormat>Grand écran</PresentationFormat>
  <Paragraphs>46</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Geneviève GREVECHE</dc:creator>
  <cp:lastModifiedBy>Geneviève GREVECHE</cp:lastModifiedBy>
  <cp:revision>33</cp:revision>
  <dcterms:created xsi:type="dcterms:W3CDTF">2020-08-21T13:47:22Z</dcterms:created>
  <dcterms:modified xsi:type="dcterms:W3CDTF">2022-12-11T17:15:13Z</dcterms:modified>
</cp:coreProperties>
</file>