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19"/>
  </p:notesMasterIdLst>
  <p:handoutMasterIdLst>
    <p:handoutMasterId r:id="rId20"/>
  </p:handoutMasterIdLst>
  <p:sldIdLst>
    <p:sldId id="257" r:id="rId2"/>
    <p:sldId id="375" r:id="rId3"/>
    <p:sldId id="374" r:id="rId4"/>
    <p:sldId id="364" r:id="rId5"/>
    <p:sldId id="377" r:id="rId6"/>
    <p:sldId id="388" r:id="rId7"/>
    <p:sldId id="372" r:id="rId8"/>
    <p:sldId id="385" r:id="rId9"/>
    <p:sldId id="367" r:id="rId10"/>
    <p:sldId id="387" r:id="rId11"/>
    <p:sldId id="368" r:id="rId12"/>
    <p:sldId id="378" r:id="rId13"/>
    <p:sldId id="379" r:id="rId14"/>
    <p:sldId id="380" r:id="rId15"/>
    <p:sldId id="381" r:id="rId16"/>
    <p:sldId id="383" r:id="rId17"/>
    <p:sldId id="386" r:id="rId18"/>
  </p:sldIdLst>
  <p:sldSz cx="9144000" cy="6858000" type="screen4x3"/>
  <p:notesSz cx="6797675" cy="9926638"/>
  <p:defaultTextStyle>
    <a:defPPr>
      <a:defRPr lang="fr-FR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20D9D8B7-5F80-4541-B970-9AD6EAA64C0E}" type="datetimeFigureOut">
              <a:rPr lang="fr-FR" smtClean="0"/>
              <a:t>30/03/2019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8AE48998-73C5-4D3F-A547-314EAC683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1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92716F5A-36CC-4475-9CFF-AE58C3F51ECC}" type="datetimeFigureOut">
              <a:rPr lang="fr-FR" smtClean="0"/>
              <a:pPr/>
              <a:t>30/03/2019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6" rIns="95553" bIns="477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3" tIns="47776" rIns="95553" bIns="4777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F89D08B8-BFF6-4E29-A92A-F8235985DA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2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05098-A602-4B1B-8D9E-40A1F0374032}" type="slidenum">
              <a:rPr lang="fr-FR"/>
              <a:pPr/>
              <a:t>1</a:t>
            </a:fld>
            <a:endParaRPr lang="fr-F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3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2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2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9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7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4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5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7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D08B8-BFF6-4E29-A92A-F8235985DA8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30/03/2019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96036" y="251678"/>
            <a:ext cx="2347964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  <a:t>			</a:t>
            </a:r>
            <a:b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</a:br>
            <a: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  <a:t>		</a:t>
            </a:r>
            <a:b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</a:br>
            <a: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  <a:t>					</a:t>
            </a:r>
            <a:b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</a:br>
            <a:b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</a:br>
            <a:br>
              <a:rPr lang="fr-FR" sz="1600" i="1" dirty="0">
                <a:solidFill>
                  <a:schemeClr val="bg1"/>
                </a:solidFill>
                <a:latin typeface="Bradley Hand ITC" pitchFamily="66" charset="0"/>
              </a:rPr>
            </a:br>
            <a:endParaRPr lang="fr-FR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12FFCB-6BA3-44FD-9B35-9E324F0FB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73" y="332656"/>
            <a:ext cx="1965890" cy="133036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B7E4D02-8858-477F-A1FA-4013FA65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295" y="3068960"/>
            <a:ext cx="1612776" cy="584448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21 11 18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c-ressources.fr/EUDES/imago/eudeslogo.png">
            <a:extLst>
              <a:ext uri="{FF2B5EF4-FFF2-40B4-BE49-F238E27FC236}">
                <a16:creationId xmlns:a16="http://schemas.microsoft.com/office/drawing/2014/main" id="{BD4B10D4-FF3A-43E1-98C5-F9BC783D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24" y="5085184"/>
            <a:ext cx="162877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E89857E-071A-4D1D-AC43-A54FC8FFB6E4}"/>
              </a:ext>
            </a:extLst>
          </p:cNvPr>
          <p:cNvSpPr txBox="1"/>
          <p:nvPr/>
        </p:nvSpPr>
        <p:spPr>
          <a:xfrm>
            <a:off x="827584" y="1412776"/>
            <a:ext cx="46693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L’</a:t>
            </a:r>
            <a:r>
              <a:rPr lang="fr-FR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ldhabi" panose="020B0604020202020204" pitchFamily="2" charset="-78"/>
              </a:rPr>
              <a:t>E</a:t>
            </a:r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ducation à </a:t>
            </a:r>
          </a:p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   l’</a:t>
            </a:r>
            <a:r>
              <a:rPr lang="fr-FR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ldhabi" panose="020B0604020202020204" pitchFamily="2" charset="-78"/>
              </a:rPr>
              <a:t>U</a:t>
            </a:r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niversel, au</a:t>
            </a:r>
          </a:p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        </a:t>
            </a:r>
            <a:r>
              <a:rPr lang="fr-FR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ldhabi" panose="020B0604020202020204" pitchFamily="2" charset="-78"/>
              </a:rPr>
              <a:t>D</a:t>
            </a:r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éveloppement, à </a:t>
            </a:r>
          </a:p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          l’</a:t>
            </a:r>
            <a:r>
              <a:rPr lang="fr-FR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ldhabi" panose="020B0604020202020204" pitchFamily="2" charset="-78"/>
              </a:rPr>
              <a:t>E</a:t>
            </a:r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ngagement </a:t>
            </a:r>
          </a:p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                </a:t>
            </a:r>
            <a:r>
              <a:rPr lang="fr-FR" sz="6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ldhabi" panose="020B0604020202020204" pitchFamily="2" charset="-78"/>
              </a:rPr>
              <a:t>S</a:t>
            </a:r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dhabi" panose="020B0604020202020204" pitchFamily="2" charset="-78"/>
              </a:rPr>
              <a:t>olidaire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Aldhabi" panose="020B0604020202020204" pitchFamily="2" charset="-7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7C8EDD-6EFF-4266-9FED-E90ADBE1ECA3}"/>
              </a:ext>
            </a:extLst>
          </p:cNvPr>
          <p:cNvSpPr txBox="1"/>
          <p:nvPr/>
        </p:nvSpPr>
        <p:spPr>
          <a:xfrm>
            <a:off x="0" y="476672"/>
            <a:ext cx="48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25000"/>
                  </a:schemeClr>
                </a:solidFill>
              </a:rPr>
              <a:t>Une dimension essentielle de l’éducation</a:t>
            </a:r>
            <a:r>
              <a:rPr lang="fr-FR" sz="1600" dirty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9A93C74-5F5F-439E-90E2-6F7B3260D319}"/>
              </a:ext>
            </a:extLst>
          </p:cNvPr>
          <p:cNvSpPr txBox="1"/>
          <p:nvPr/>
        </p:nvSpPr>
        <p:spPr>
          <a:xfrm>
            <a:off x="1115616" y="119675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Cabin Sketch" panose="020B0503050202020004" pitchFamily="34" charset="0"/>
              </a:rPr>
              <a:t>Propositions pour la</a:t>
            </a:r>
          </a:p>
          <a:p>
            <a:pPr algn="ctr"/>
            <a:endParaRPr lang="fr-FR" sz="5400" dirty="0">
              <a:latin typeface="Cabin Sketch" panose="020B0503050202020004" pitchFamily="34" charset="0"/>
            </a:endParaRPr>
          </a:p>
          <a:p>
            <a:pPr algn="ctr"/>
            <a:r>
              <a:rPr lang="fr-FR" sz="5400" dirty="0">
                <a:latin typeface="Cabin Sketch" panose="020B0503050202020004" pitchFamily="34" charset="0"/>
              </a:rPr>
              <a:t> journée Temps Fort</a:t>
            </a:r>
          </a:p>
          <a:p>
            <a:pPr algn="ctr"/>
            <a:endParaRPr lang="fr-FR" sz="5400" dirty="0">
              <a:latin typeface="Cabin Sketch" panose="020B0503050202020004" pitchFamily="34" charset="0"/>
            </a:endParaRPr>
          </a:p>
          <a:p>
            <a:pPr algn="ctr"/>
            <a:r>
              <a:rPr lang="fr-FR" sz="5400" dirty="0">
                <a:latin typeface="Cabin Sketch" panose="020B0503050202020004" pitchFamily="34" charset="0"/>
              </a:rPr>
              <a:t> du 28 mars 2019</a:t>
            </a:r>
          </a:p>
          <a:p>
            <a:pPr algn="ctr"/>
            <a:endParaRPr lang="fr-FR" sz="5400" dirty="0">
              <a:latin typeface="Cabin Sketch" panose="020B05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796136" y="376679"/>
            <a:ext cx="373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Temps 1 - Accueil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0D5634BD-A24F-45A1-B32D-FE34D2D1BCDF}"/>
              </a:ext>
            </a:extLst>
          </p:cNvPr>
          <p:cNvSpPr/>
          <p:nvPr/>
        </p:nvSpPr>
        <p:spPr>
          <a:xfrm>
            <a:off x="215334" y="1674843"/>
            <a:ext cx="1709857" cy="71116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amont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A82A5-4DE4-4E51-8539-726D67CBE8CE}"/>
              </a:ext>
            </a:extLst>
          </p:cNvPr>
          <p:cNvSpPr/>
          <p:nvPr/>
        </p:nvSpPr>
        <p:spPr>
          <a:xfrm>
            <a:off x="2267744" y="3919965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réussite l’an dernier: l’accueil des étudiants étrangers dans des familles, dès la veille au soir.</a:t>
            </a:r>
          </a:p>
          <a:p>
            <a:pPr marL="447675"/>
            <a:endParaRPr lang="fr-F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/>
            <a:endParaRPr lang="fr-F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/>
            <a:endParaRPr lang="fr-F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 la cour, en présence des parents (?), temps avec les adultes de l’établissement, petit-déjeuner / café…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113E4B0D-3315-480F-9224-D132A227B4BD}"/>
              </a:ext>
            </a:extLst>
          </p:cNvPr>
          <p:cNvSpPr/>
          <p:nvPr/>
        </p:nvSpPr>
        <p:spPr>
          <a:xfrm>
            <a:off x="323528" y="5185551"/>
            <a:ext cx="1709857" cy="71116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jour J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10F651-5919-4A7C-8977-E1224A42FCA5}"/>
              </a:ext>
            </a:extLst>
          </p:cNvPr>
          <p:cNvSpPr/>
          <p:nvPr/>
        </p:nvSpPr>
        <p:spPr>
          <a:xfrm>
            <a:off x="2088460" y="1255770"/>
            <a:ext cx="6371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6925" lvl="0" indent="-2066925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une semaine avant:  envoi par les étudiants d’un mot dans la langue et d’un indice visuel pour deviner de quelle nationalité il s’agit </a:t>
            </a:r>
          </a:p>
          <a:p>
            <a:pPr marL="2066925" lvl="0" indent="-2066925"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2650" lvl="0" indent="-2152650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quelques jours avant: envoi par les étudiants d’un petit mot en français avec une photo, prénom et pays </a:t>
            </a:r>
            <a:r>
              <a:rPr lang="fr-FR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(à diffuser </a:t>
            </a:r>
            <a:r>
              <a:rPr lang="fr-FR" i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pas</a:t>
            </a:r>
            <a:r>
              <a:rPr lang="fr-FR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suivant le souhait de l’établissement !)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BEF36A05-8959-4602-9DD7-11C2E61B2EAF}"/>
              </a:ext>
            </a:extLst>
          </p:cNvPr>
          <p:cNvSpPr/>
          <p:nvPr/>
        </p:nvSpPr>
        <p:spPr>
          <a:xfrm>
            <a:off x="323527" y="3861048"/>
            <a:ext cx="1709857" cy="71116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- 1</a:t>
            </a:r>
          </a:p>
        </p:txBody>
      </p:sp>
    </p:spTree>
    <p:extLst>
      <p:ext uri="{BB962C8B-B14F-4D97-AF65-F5344CB8AC3E}">
        <p14:creationId xmlns:p14="http://schemas.microsoft.com/office/powerpoint/2010/main" val="1729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796136" y="376679"/>
            <a:ext cx="373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Temps 2 - Ateliers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3D808804-7304-4825-873F-530831215ED5}"/>
              </a:ext>
            </a:extLst>
          </p:cNvPr>
          <p:cNvSpPr/>
          <p:nvPr/>
        </p:nvSpPr>
        <p:spPr>
          <a:xfrm rot="16200000">
            <a:off x="-1968755" y="3589540"/>
            <a:ext cx="4881571" cy="71116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Activités hypothétiques, selon les étudiants et les intervenants</a:t>
            </a: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012C81A4-01A7-4211-9980-4FE078921D6D}"/>
              </a:ext>
            </a:extLst>
          </p:cNvPr>
          <p:cNvSpPr/>
          <p:nvPr/>
        </p:nvSpPr>
        <p:spPr>
          <a:xfrm rot="5400000">
            <a:off x="5951850" y="3578477"/>
            <a:ext cx="4881571" cy="71116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Ateliers </a:t>
            </a:r>
          </a:p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Découvertes du Pays 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8E251E-EBBA-4B80-8D3B-48DC8B920393}"/>
              </a:ext>
            </a:extLst>
          </p:cNvPr>
          <p:cNvSpPr/>
          <p:nvPr/>
        </p:nvSpPr>
        <p:spPr>
          <a:xfrm>
            <a:off x="4652069" y="1606965"/>
            <a:ext cx="338437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L’école dans mon pays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(les rythmes, l’uniforme, les disciplines enseignées…)</a:t>
            </a:r>
            <a:endParaRPr lang="fr-F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Une journée « type »</a:t>
            </a:r>
          </a:p>
          <a:p>
            <a:pPr marL="457200" marR="24765"/>
            <a:r>
              <a:rPr lang="fr-FR" sz="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Carte d’identité du pays en 10 repères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(drapeau, hymnes, monuments, personnalités, population, capitale, sport emblématique, régime politique, climat, géographie, …)</a:t>
            </a:r>
            <a:endParaRPr lang="fr-F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4765"/>
            <a:r>
              <a:rPr lang="fr-FR" sz="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L’alimentation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(nourriture, organisation des repas…)</a:t>
            </a:r>
            <a:endParaRPr lang="fr-FR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L’habitat</a:t>
            </a: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animaux typiques</a:t>
            </a: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fêtes</a:t>
            </a: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religions </a:t>
            </a:r>
          </a:p>
          <a:p>
            <a:pPr marL="457200" marR="24765"/>
            <a:r>
              <a:rPr lang="fr-FR" sz="7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 transports</a:t>
            </a:r>
          </a:p>
          <a:p>
            <a:pPr marL="457200" marR="24765"/>
            <a:r>
              <a:rPr lang="fr-FR" sz="5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765" lvl="0" indent="-342900">
              <a:buFont typeface="Calibri" panose="020F0502020204030204" pitchFamily="34" charset="0"/>
              <a:buChar char="-"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Musique populaire</a:t>
            </a:r>
          </a:p>
          <a:p>
            <a:pPr marL="457200" algn="just">
              <a:spcAft>
                <a:spcPts val="0"/>
              </a:spcAft>
            </a:pPr>
            <a:r>
              <a:rPr lang="fr-FR" sz="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   …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8F4D07-23B5-414E-BF93-8E7D8D1E311A}"/>
              </a:ext>
            </a:extLst>
          </p:cNvPr>
          <p:cNvSpPr/>
          <p:nvPr/>
        </p:nvSpPr>
        <p:spPr>
          <a:xfrm>
            <a:off x="814485" y="1713742"/>
            <a:ext cx="33485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Calligraphie</a:t>
            </a:r>
          </a:p>
          <a:p>
            <a:endParaRPr lang="fr-FR" sz="5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Origami ou activités manuelles</a:t>
            </a:r>
          </a:p>
          <a:p>
            <a:pPr lvl="0"/>
            <a:r>
              <a:rPr lang="fr-FR" sz="5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3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Compter</a:t>
            </a:r>
          </a:p>
          <a:p>
            <a:pPr lvl="0"/>
            <a:r>
              <a:rPr lang="fr-FR" sz="5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Quelques mots de langage</a:t>
            </a:r>
          </a:p>
          <a:p>
            <a:pPr lvl="0"/>
            <a:r>
              <a:rPr lang="fr-FR" sz="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1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Comptines, histoires, chansons </a:t>
            </a:r>
          </a:p>
          <a:p>
            <a:pPr lvl="0"/>
            <a:endParaRPr lang="fr-FR" sz="5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Danses</a:t>
            </a:r>
          </a:p>
          <a:p>
            <a:pPr marL="457200"/>
            <a:r>
              <a:rPr lang="fr-FR" sz="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5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Jeux traditionnels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</a:rPr>
              <a:t>(« Jacques a dit… »)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/>
            <a:r>
              <a:rPr lang="fr-FR" sz="5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Speed dating interculturel: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</a:rPr>
              <a:t>(ce qui est étonnant…)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/>
            <a:r>
              <a:rPr lang="fr-FR" sz="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Quizz 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</a:rPr>
              <a:t>(éléments culturels : caractéristiques du pays)</a:t>
            </a:r>
          </a:p>
          <a:p>
            <a:pPr marL="457200"/>
            <a:r>
              <a:rPr lang="fr-FR" sz="5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Objets insolites : à découvrir</a:t>
            </a:r>
          </a:p>
          <a:p>
            <a:pPr marL="457200" algn="just"/>
            <a:r>
              <a:rPr lang="fr-FR" sz="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-     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DEVELOPPEMENT: à construire          	avec le référent de 	l’association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9E696-AFB5-40A2-8F9D-C473FEF2DC35}"/>
              </a:ext>
            </a:extLst>
          </p:cNvPr>
          <p:cNvSpPr/>
          <p:nvPr/>
        </p:nvSpPr>
        <p:spPr>
          <a:xfrm>
            <a:off x="860330" y="1606965"/>
            <a:ext cx="3312550" cy="48157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9AF48-4146-4164-BDB8-C06497A42EF5}"/>
              </a:ext>
            </a:extLst>
          </p:cNvPr>
          <p:cNvSpPr/>
          <p:nvPr/>
        </p:nvSpPr>
        <p:spPr>
          <a:xfrm>
            <a:off x="4706751" y="1629949"/>
            <a:ext cx="3312550" cy="463034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FF8BA2-25A6-4109-9899-6D8BBA2E1631}"/>
              </a:ext>
            </a:extLst>
          </p:cNvPr>
          <p:cNvSpPr txBox="1"/>
          <p:nvPr/>
        </p:nvSpPr>
        <p:spPr>
          <a:xfrm>
            <a:off x="2195736" y="69269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Des pistes d’ateliers à vivre…</a:t>
            </a:r>
          </a:p>
        </p:txBody>
      </p:sp>
    </p:spTree>
    <p:extLst>
      <p:ext uri="{BB962C8B-B14F-4D97-AF65-F5344CB8AC3E}">
        <p14:creationId xmlns:p14="http://schemas.microsoft.com/office/powerpoint/2010/main" val="37782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796136" y="376679"/>
            <a:ext cx="373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Temps 3 - Repas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71853A-2109-4408-89EB-249EAA0D6D7E}"/>
              </a:ext>
            </a:extLst>
          </p:cNvPr>
          <p:cNvSpPr/>
          <p:nvPr/>
        </p:nvSpPr>
        <p:spPr>
          <a:xfrm>
            <a:off x="431703" y="1243786"/>
            <a:ext cx="82805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i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pistes possibles…</a:t>
            </a: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 repas international des cultures présentes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d’une culture non présente, </a:t>
            </a: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tous ensemble, avec les élèves, </a:t>
            </a: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 pique-nique collectif, </a:t>
            </a: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 déjeuner uniquement avec les enseignants qui préparent chacun une spécialité française (les étudiants auront pu éventuellement apporter aussi quelque chose à faire goûter… ?)</a:t>
            </a:r>
          </a:p>
          <a:p>
            <a:pPr lvl="0"/>
            <a:endParaRPr lang="fr-F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Suggestion : que les étudiants et les intervenants soient avec les élèves, quand c’est possible.</a:t>
            </a:r>
          </a:p>
          <a:p>
            <a:pPr lvl="0"/>
            <a:endParaRPr lang="fr-F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…</a:t>
            </a:r>
            <a:endParaRPr lang="fr-FR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404349" y="440887"/>
            <a:ext cx="373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Temps 4 – Projet Commun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3E0ACFA-E248-4A4C-BFD3-412CEDB84936}"/>
              </a:ext>
            </a:extLst>
          </p:cNvPr>
          <p:cNvSpPr/>
          <p:nvPr/>
        </p:nvSpPr>
        <p:spPr>
          <a:xfrm>
            <a:off x="3073603" y="2615382"/>
            <a:ext cx="3096344" cy="1320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Réaliser, ensemble…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B6AE2-5557-4D35-92DC-48F974E7EE92}"/>
              </a:ext>
            </a:extLst>
          </p:cNvPr>
          <p:cNvSpPr/>
          <p:nvPr/>
        </p:nvSpPr>
        <p:spPr>
          <a:xfrm>
            <a:off x="551873" y="2920648"/>
            <a:ext cx="2079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carte postale 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94EF0-DFEA-4999-8508-06958938EBF1}"/>
              </a:ext>
            </a:extLst>
          </p:cNvPr>
          <p:cNvSpPr/>
          <p:nvPr/>
        </p:nvSpPr>
        <p:spPr>
          <a:xfrm>
            <a:off x="6228184" y="2708920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 mur de mots 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91D76-7DF7-45A5-BAA6-6879FD3A6F28}"/>
              </a:ext>
            </a:extLst>
          </p:cNvPr>
          <p:cNvSpPr/>
          <p:nvPr/>
        </p:nvSpPr>
        <p:spPr>
          <a:xfrm>
            <a:off x="4363261" y="1833135"/>
            <a:ext cx="27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des empreintes de mains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D06F9-29DC-487E-A008-7DC0ABA6A12D}"/>
              </a:ext>
            </a:extLst>
          </p:cNvPr>
          <p:cNvSpPr/>
          <p:nvPr/>
        </p:nvSpPr>
        <p:spPr>
          <a:xfrm>
            <a:off x="2524739" y="5798751"/>
            <a:ext cx="3781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fresque ou un dessin commun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67BF5-01CF-4BDA-BB1C-B796FD677552}"/>
              </a:ext>
            </a:extLst>
          </p:cNvPr>
          <p:cNvSpPr/>
          <p:nvPr/>
        </p:nvSpPr>
        <p:spPr>
          <a:xfrm>
            <a:off x="215334" y="4189250"/>
            <a:ext cx="3060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affiche </a:t>
            </a:r>
          </a:p>
          <a:p>
            <a:pPr lvl="0"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avec le mot ‘fraternité’ dans plusieurs langues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2BCA39-9C04-4E87-B083-6B2288E49CCB}"/>
              </a:ext>
            </a:extLst>
          </p:cNvPr>
          <p:cNvSpPr/>
          <p:nvPr/>
        </p:nvSpPr>
        <p:spPr>
          <a:xfrm>
            <a:off x="4019839" y="4400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 ‘flashmob’</a:t>
            </a:r>
          </a:p>
          <a:p>
            <a:pPr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à apprendre aux autres sur le temps de partage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615385-69F4-48E3-A9F6-5D9EE323C80C}"/>
              </a:ext>
            </a:extLst>
          </p:cNvPr>
          <p:cNvSpPr txBox="1"/>
          <p:nvPr/>
        </p:nvSpPr>
        <p:spPr>
          <a:xfrm>
            <a:off x="6842054" y="5784568"/>
            <a:ext cx="56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75000"/>
                  </a:schemeClr>
                </a:solidFill>
              </a:rPr>
              <a:t>…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FD4609-1B4C-40D1-8252-F571B93D565D}"/>
              </a:ext>
            </a:extLst>
          </p:cNvPr>
          <p:cNvSpPr txBox="1"/>
          <p:nvPr/>
        </p:nvSpPr>
        <p:spPr>
          <a:xfrm>
            <a:off x="611559" y="1484784"/>
            <a:ext cx="306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Une action de solidarité, à construire ensemble</a:t>
            </a:r>
          </a:p>
        </p:txBody>
      </p:sp>
    </p:spTree>
    <p:extLst>
      <p:ext uri="{BB962C8B-B14F-4D97-AF65-F5344CB8AC3E}">
        <p14:creationId xmlns:p14="http://schemas.microsoft.com/office/powerpoint/2010/main" val="38170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404349" y="440887"/>
            <a:ext cx="373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Temps 5 – Partage / Envoi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7615385-69F4-48E3-A9F6-5D9EE323C80C}"/>
              </a:ext>
            </a:extLst>
          </p:cNvPr>
          <p:cNvSpPr txBox="1"/>
          <p:nvPr/>
        </p:nvSpPr>
        <p:spPr>
          <a:xfrm>
            <a:off x="7740352" y="5642448"/>
            <a:ext cx="56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5819A-A3E6-43D6-B428-3AA00F451741}"/>
              </a:ext>
            </a:extLst>
          </p:cNvPr>
          <p:cNvSpPr/>
          <p:nvPr/>
        </p:nvSpPr>
        <p:spPr>
          <a:xfrm>
            <a:off x="498030" y="4922380"/>
            <a:ext cx="377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Lecture d’un texte sur la paix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171F5-4A83-4E6A-B372-2118A22D2A56}"/>
              </a:ext>
            </a:extLst>
          </p:cNvPr>
          <p:cNvSpPr/>
          <p:nvPr/>
        </p:nvSpPr>
        <p:spPr>
          <a:xfrm>
            <a:off x="4211732" y="42152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rgbClr val="7030A0"/>
                </a:solidFill>
              </a:rPr>
              <a:t>Un chant international </a:t>
            </a:r>
          </a:p>
          <a:p>
            <a:pPr algn="ctr"/>
            <a:r>
              <a:rPr lang="fr-FR" sz="2400" dirty="0">
                <a:solidFill>
                  <a:srgbClr val="7030A0"/>
                </a:solidFill>
              </a:rPr>
              <a:t>qui existe dans plusieurs pays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81632B-09A7-444E-9947-85E421F88E82}"/>
              </a:ext>
            </a:extLst>
          </p:cNvPr>
          <p:cNvSpPr/>
          <p:nvPr/>
        </p:nvSpPr>
        <p:spPr>
          <a:xfrm>
            <a:off x="875955" y="3167769"/>
            <a:ext cx="3020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Un chant français </a:t>
            </a:r>
          </a:p>
          <a:p>
            <a:pPr algn="ctr"/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autour de la fraternité </a:t>
            </a:r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E82D2-F7D0-4B58-A40F-66FBD1486AD2}"/>
              </a:ext>
            </a:extLst>
          </p:cNvPr>
          <p:cNvSpPr/>
          <p:nvPr/>
        </p:nvSpPr>
        <p:spPr>
          <a:xfrm>
            <a:off x="501329" y="1704787"/>
            <a:ext cx="2800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L’hymne de la Charte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8E57A4-A24B-4583-9844-50AD1DACEC58}"/>
              </a:ext>
            </a:extLst>
          </p:cNvPr>
          <p:cNvSpPr/>
          <p:nvPr/>
        </p:nvSpPr>
        <p:spPr>
          <a:xfrm>
            <a:off x="2040548" y="5554365"/>
            <a:ext cx="572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‘Le flashmob’ lors du lancement de la Charte </a:t>
            </a:r>
          </a:p>
          <a:p>
            <a:pPr algn="ctr"/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(en ligne sur le site de la DDEC)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89926-08DB-405E-B88A-AF31F5EF48A3}"/>
              </a:ext>
            </a:extLst>
          </p:cNvPr>
          <p:cNvSpPr/>
          <p:nvPr/>
        </p:nvSpPr>
        <p:spPr>
          <a:xfrm>
            <a:off x="3788264" y="1757865"/>
            <a:ext cx="4878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Un ‘flashmob’ autre créé en amont par un groupe d’élèves qu’ils apprennent aux étudiants (même chanson pour tous les établissements ?)</a:t>
            </a:r>
          </a:p>
        </p:txBody>
      </p:sp>
    </p:spTree>
    <p:extLst>
      <p:ext uri="{BB962C8B-B14F-4D97-AF65-F5344CB8AC3E}">
        <p14:creationId xmlns:p14="http://schemas.microsoft.com/office/powerpoint/2010/main" val="14767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63C2AC-9991-47AF-AB34-F3072263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548680"/>
            <a:ext cx="3960441" cy="2952328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Chiller" panose="04020404031007020602" pitchFamily="82" charset="0"/>
              </a:rPr>
              <a:t>Et après….</a:t>
            </a:r>
          </a:p>
          <a:p>
            <a:pPr marL="228600" lvl="1" indent="0">
              <a:buNone/>
            </a:pPr>
            <a:r>
              <a:rPr lang="fr-FR" sz="2400" dirty="0"/>
              <a:t>Remontées photos / vidéo / réalisations.</a:t>
            </a:r>
          </a:p>
          <a:p>
            <a:endParaRPr lang="fr-FR" dirty="0"/>
          </a:p>
        </p:txBody>
      </p:sp>
      <p:pic>
        <p:nvPicPr>
          <p:cNvPr id="4" name="Picture 2" descr="http://www.ec-ressources.fr/EUDES/imago/eudeslogo.png">
            <a:extLst>
              <a:ext uri="{FF2B5EF4-FFF2-40B4-BE49-F238E27FC236}">
                <a16:creationId xmlns:a16="http://schemas.microsoft.com/office/drawing/2014/main" id="{6EFCAB9D-D829-4428-8102-FBFFA866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F19D68-4351-4D5B-89CF-8113FEF53AD7}"/>
              </a:ext>
            </a:extLst>
          </p:cNvPr>
          <p:cNvSpPr txBox="1"/>
          <p:nvPr/>
        </p:nvSpPr>
        <p:spPr>
          <a:xfrm>
            <a:off x="1547664" y="4077072"/>
            <a:ext cx="536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Après réception des supports de chacun, une réalisation commune sera créée et renvoyée aux établissements participants</a:t>
            </a:r>
          </a:p>
        </p:txBody>
      </p:sp>
    </p:spTree>
    <p:extLst>
      <p:ext uri="{BB962C8B-B14F-4D97-AF65-F5344CB8AC3E}">
        <p14:creationId xmlns:p14="http://schemas.microsoft.com/office/powerpoint/2010/main" val="22071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E131195E-ABD2-43C4-A02B-6297D005B4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040559" cy="3528391"/>
          </a:xfrm>
          <a:prstGeom prst="rect">
            <a:avLst/>
          </a:prstGeo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7218AADD-7311-4A14-BB84-7B5C2096FA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2942"/>
            <a:ext cx="5295900" cy="35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707EC4-A234-4C2C-86AE-1402DC804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051" t="19760" r="10626" b="3380"/>
          <a:stretch/>
        </p:blipFill>
        <p:spPr>
          <a:xfrm>
            <a:off x="755576" y="2060848"/>
            <a:ext cx="7344816" cy="4392488"/>
          </a:xfrm>
          <a:prstGeom prst="rect">
            <a:avLst/>
          </a:prstGeom>
          <a:noFill/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933904" y="317776"/>
            <a:ext cx="32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EUDES National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AA5B30-61C5-4D9B-8C21-A98FF58CD8C4}"/>
              </a:ext>
            </a:extLst>
          </p:cNvPr>
          <p:cNvSpPr/>
          <p:nvPr/>
        </p:nvSpPr>
        <p:spPr>
          <a:xfrm>
            <a:off x="1755640" y="1155463"/>
            <a:ext cx="57606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S’y retrouver dans le dédale…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70946C-9AB2-4800-91D3-366B72236E05}"/>
              </a:ext>
            </a:extLst>
          </p:cNvPr>
          <p:cNvSpPr txBox="1"/>
          <p:nvPr/>
        </p:nvSpPr>
        <p:spPr>
          <a:xfrm>
            <a:off x="5968108" y="6561579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Extrait  diaporama EUDES ec-ressources.fr</a:t>
            </a:r>
          </a:p>
        </p:txBody>
      </p:sp>
    </p:spTree>
    <p:extLst>
      <p:ext uri="{BB962C8B-B14F-4D97-AF65-F5344CB8AC3E}">
        <p14:creationId xmlns:p14="http://schemas.microsoft.com/office/powerpoint/2010/main" val="37385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>
            <a:cxnSpLocks/>
          </p:cNvCxnSpPr>
          <p:nvPr/>
        </p:nvCxnSpPr>
        <p:spPr>
          <a:xfrm>
            <a:off x="2267744" y="1412776"/>
            <a:ext cx="3121484" cy="518457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3224313" y="1785918"/>
            <a:ext cx="3084668" cy="5484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à l’Universel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5E9ECE2C-380F-4028-AB2A-8CE75D037344}"/>
              </a:ext>
            </a:extLst>
          </p:cNvPr>
          <p:cNvSpPr/>
          <p:nvPr/>
        </p:nvSpPr>
        <p:spPr>
          <a:xfrm>
            <a:off x="4160980" y="3407987"/>
            <a:ext cx="3067753" cy="53154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au Développement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908405" y="334397"/>
            <a:ext cx="32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EUDES National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AA5B30-61C5-4D9B-8C21-A98FF58CD8C4}"/>
              </a:ext>
            </a:extLst>
          </p:cNvPr>
          <p:cNvSpPr/>
          <p:nvPr/>
        </p:nvSpPr>
        <p:spPr>
          <a:xfrm>
            <a:off x="196760" y="3017609"/>
            <a:ext cx="2849889" cy="28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entrées privilégiées dans l’Enseignement Catholique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E40AD69-AEF6-4158-A15B-96A7C69E99F4}"/>
              </a:ext>
            </a:extLst>
          </p:cNvPr>
          <p:cNvSpPr/>
          <p:nvPr/>
        </p:nvSpPr>
        <p:spPr>
          <a:xfrm>
            <a:off x="5004048" y="5013176"/>
            <a:ext cx="3067753" cy="5315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à l’Engagement Solidaire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45F40-3006-4921-BA70-15C1CDA5518C}"/>
              </a:ext>
            </a:extLst>
          </p:cNvPr>
          <p:cNvSpPr txBox="1"/>
          <p:nvPr/>
        </p:nvSpPr>
        <p:spPr>
          <a:xfrm>
            <a:off x="611560" y="6534943"/>
            <a:ext cx="466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Texte adopté par la Commission Permanente du 15 mars 2013</a:t>
            </a:r>
          </a:p>
        </p:txBody>
      </p:sp>
    </p:spTree>
    <p:extLst>
      <p:ext uri="{BB962C8B-B14F-4D97-AF65-F5344CB8AC3E}">
        <p14:creationId xmlns:p14="http://schemas.microsoft.com/office/powerpoint/2010/main" val="478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F043B-1FFE-4A5D-9799-BD95AE92CBA5}"/>
              </a:ext>
            </a:extLst>
          </p:cNvPr>
          <p:cNvSpPr/>
          <p:nvPr/>
        </p:nvSpPr>
        <p:spPr>
          <a:xfrm>
            <a:off x="5724128" y="263753"/>
            <a:ext cx="32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EUDES 49 - Genèse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E67C347-C0B0-4951-A348-4B42E987BEE6}"/>
              </a:ext>
            </a:extLst>
          </p:cNvPr>
          <p:cNvCxnSpPr>
            <a:cxnSpLocks/>
          </p:cNvCxnSpPr>
          <p:nvPr/>
        </p:nvCxnSpPr>
        <p:spPr>
          <a:xfrm>
            <a:off x="323528" y="1340768"/>
            <a:ext cx="0" cy="4968552"/>
          </a:xfrm>
          <a:prstGeom prst="line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2AA5B30-61C5-4D9B-8C21-A98FF58CD8C4}"/>
              </a:ext>
            </a:extLst>
          </p:cNvPr>
          <p:cNvSpPr/>
          <p:nvPr/>
        </p:nvSpPr>
        <p:spPr>
          <a:xfrm>
            <a:off x="269249" y="1708575"/>
            <a:ext cx="2340442" cy="7794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questionnement de départ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977DD-0FAC-4B8E-86D9-9953DEC1103C}"/>
              </a:ext>
            </a:extLst>
          </p:cNvPr>
          <p:cNvSpPr/>
          <p:nvPr/>
        </p:nvSpPr>
        <p:spPr>
          <a:xfrm>
            <a:off x="263747" y="4538444"/>
            <a:ext cx="2340442" cy="1133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algn="ctr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proposition</a:t>
            </a:r>
          </a:p>
          <a:p>
            <a:pPr marL="180975" algn="ctr">
              <a:lnSpc>
                <a:spcPct val="115000"/>
              </a:lnSpc>
              <a:spcAft>
                <a:spcPts val="0"/>
              </a:spcAft>
            </a:pPr>
            <a:endParaRPr lang="fr-FR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EF5F1E-AD4E-405E-8FB0-B05CE8ECBB9C}"/>
              </a:ext>
            </a:extLst>
          </p:cNvPr>
          <p:cNvSpPr/>
          <p:nvPr/>
        </p:nvSpPr>
        <p:spPr>
          <a:xfrm>
            <a:off x="2802040" y="4538444"/>
            <a:ext cx="6042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Après présentation de la réflexion à M. TRILLOT, Directeur Diocésain, projet de constitution d’un groupe EUDES sur le diocèse. 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Proposition validée en  CODIEC : mise en place d’un Groupe Technique Diocésain</a:t>
            </a:r>
          </a:p>
          <a:p>
            <a:r>
              <a:rPr lang="fr-FR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276F1-AB9A-432B-97D7-C1E4E57DDBE4}"/>
              </a:ext>
            </a:extLst>
          </p:cNvPr>
          <p:cNvSpPr/>
          <p:nvPr/>
        </p:nvSpPr>
        <p:spPr>
          <a:xfrm rot="20788145">
            <a:off x="2778043" y="772766"/>
            <a:ext cx="309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 les jeunes qui arrivent de l’étranger se sentent accueillis ?</a:t>
            </a:r>
            <a:endParaRPr lang="fr-FR" sz="2400" b="1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77DAA-A9ED-45FE-B6A7-0B6B0DAA91E8}"/>
              </a:ext>
            </a:extLst>
          </p:cNvPr>
          <p:cNvSpPr/>
          <p:nvPr/>
        </p:nvSpPr>
        <p:spPr>
          <a:xfrm>
            <a:off x="2886147" y="2638169"/>
            <a:ext cx="3371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 accroître la dimension de partage dans la rencontre de l’Autre 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02560-301F-4EC6-94D2-78DFA6458007}"/>
              </a:ext>
            </a:extLst>
          </p:cNvPr>
          <p:cNvSpPr/>
          <p:nvPr/>
        </p:nvSpPr>
        <p:spPr>
          <a:xfrm rot="1635271">
            <a:off x="6015438" y="1775715"/>
            <a:ext cx="2727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 optimiser les échanges scolaires au sein des établissements ? </a:t>
            </a:r>
            <a:endParaRPr lang="fr-FR" sz="2400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>
            <a:cxnSpLocks/>
          </p:cNvCxnSpPr>
          <p:nvPr/>
        </p:nvCxnSpPr>
        <p:spPr>
          <a:xfrm>
            <a:off x="2267744" y="1412776"/>
            <a:ext cx="956569" cy="230425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2943196" y="1422698"/>
            <a:ext cx="3717036" cy="71015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à l’Universel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5E9ECE2C-380F-4028-AB2A-8CE75D037344}"/>
              </a:ext>
            </a:extLst>
          </p:cNvPr>
          <p:cNvSpPr/>
          <p:nvPr/>
        </p:nvSpPr>
        <p:spPr>
          <a:xfrm>
            <a:off x="3352884" y="2265606"/>
            <a:ext cx="4387467" cy="74498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au Développement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AA5B30-61C5-4D9B-8C21-A98FF58CD8C4}"/>
              </a:ext>
            </a:extLst>
          </p:cNvPr>
          <p:cNvSpPr/>
          <p:nvPr/>
        </p:nvSpPr>
        <p:spPr>
          <a:xfrm>
            <a:off x="-35884" y="2058316"/>
            <a:ext cx="284988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/ 19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 Choisis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E40AD69-AEF6-4158-A15B-96A7C69E99F4}"/>
              </a:ext>
            </a:extLst>
          </p:cNvPr>
          <p:cNvSpPr/>
          <p:nvPr/>
        </p:nvSpPr>
        <p:spPr>
          <a:xfrm>
            <a:off x="4427984" y="3650128"/>
            <a:ext cx="1656184" cy="4320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à l’Engagement Solidaire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45F40-3006-4921-BA70-15C1CDA5518C}"/>
              </a:ext>
            </a:extLst>
          </p:cNvPr>
          <p:cNvSpPr txBox="1"/>
          <p:nvPr/>
        </p:nvSpPr>
        <p:spPr>
          <a:xfrm>
            <a:off x="1938015" y="5313132"/>
            <a:ext cx="466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Partenariat avec le CIDEF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Et avec des témoins du développement</a:t>
            </a:r>
          </a:p>
        </p:txBody>
      </p:sp>
      <p:pic>
        <p:nvPicPr>
          <p:cNvPr id="1026" name="Picture 2" descr="logo-CIDEF">
            <a:extLst>
              <a:ext uri="{FF2B5EF4-FFF2-40B4-BE49-F238E27FC236}">
                <a16:creationId xmlns:a16="http://schemas.microsoft.com/office/drawing/2014/main" id="{3B1FD838-836F-42B1-96A1-C2C819D4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00" y="4889270"/>
            <a:ext cx="3228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virage 6">
            <a:extLst>
              <a:ext uri="{FF2B5EF4-FFF2-40B4-BE49-F238E27FC236}">
                <a16:creationId xmlns:a16="http://schemas.microsoft.com/office/drawing/2014/main" id="{2F6387B8-6540-4DC6-88F9-7B1213541ED7}"/>
              </a:ext>
            </a:extLst>
          </p:cNvPr>
          <p:cNvSpPr/>
          <p:nvPr/>
        </p:nvSpPr>
        <p:spPr>
          <a:xfrm flipV="1">
            <a:off x="1395584" y="4180625"/>
            <a:ext cx="288032" cy="13482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CE146A-3959-4573-91FA-FD1BE3487E48}"/>
              </a:ext>
            </a:extLst>
          </p:cNvPr>
          <p:cNvSpPr/>
          <p:nvPr/>
        </p:nvSpPr>
        <p:spPr>
          <a:xfrm>
            <a:off x="5724128" y="263753"/>
            <a:ext cx="32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EUDES 49 – 18/19</a:t>
            </a:r>
          </a:p>
        </p:txBody>
      </p:sp>
    </p:spTree>
    <p:extLst>
      <p:ext uri="{BB962C8B-B14F-4D97-AF65-F5344CB8AC3E}">
        <p14:creationId xmlns:p14="http://schemas.microsoft.com/office/powerpoint/2010/main" val="4577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A7F550-F2F5-429F-B9DD-B83A6F5D6194}"/>
              </a:ext>
            </a:extLst>
          </p:cNvPr>
          <p:cNvSpPr txBox="1"/>
          <p:nvPr/>
        </p:nvSpPr>
        <p:spPr>
          <a:xfrm>
            <a:off x="1043608" y="227687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Cabin Sketch" panose="020B0503050202020004" pitchFamily="34" charset="0"/>
              </a:rPr>
              <a:t>Projet 2018-2019</a:t>
            </a:r>
          </a:p>
          <a:p>
            <a:pPr algn="ctr"/>
            <a:r>
              <a:rPr lang="fr-FR" sz="5400" dirty="0">
                <a:latin typeface="Cabin Sketch" panose="020B0503050202020004" pitchFamily="34" charset="0"/>
              </a:rPr>
              <a:t>sur notre diocèse</a:t>
            </a:r>
          </a:p>
          <a:p>
            <a:pPr algn="ctr"/>
            <a:endParaRPr lang="fr-FR" sz="5400" dirty="0">
              <a:latin typeface="Cabin Sketch" panose="020B05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418295E-583C-4EBE-B049-765C04D118F1}"/>
              </a:ext>
            </a:extLst>
          </p:cNvPr>
          <p:cNvSpPr txBox="1"/>
          <p:nvPr/>
        </p:nvSpPr>
        <p:spPr>
          <a:xfrm>
            <a:off x="4860030" y="1628800"/>
            <a:ext cx="39237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mars 2019</a:t>
            </a:r>
          </a:p>
          <a:p>
            <a:pPr algn="ctr"/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Vivre </a:t>
            </a:r>
            <a:r>
              <a:rPr lang="fr-F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temps de partage</a:t>
            </a:r>
            <a:r>
              <a:rPr lang="fr-FR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avec </a:t>
            </a: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des </a:t>
            </a:r>
            <a:r>
              <a:rPr lang="fr-F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étudiants étrangers </a:t>
            </a:r>
            <a:endParaRPr lang="fr-FR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dans</a:t>
            </a:r>
          </a:p>
          <a:p>
            <a:pPr algn="ctr"/>
            <a:r>
              <a:rPr lang="fr-FR" sz="2000" b="1" i="1" dirty="0">
                <a:solidFill>
                  <a:srgbClr val="7030A0"/>
                </a:solidFill>
              </a:rPr>
              <a:t> </a:t>
            </a:r>
            <a:r>
              <a:rPr lang="fr-F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établissement </a:t>
            </a:r>
          </a:p>
          <a:p>
            <a:pPr algn="ctr"/>
            <a:r>
              <a:rPr lang="fr-FR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fr-F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travailler au développement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D085E56-619C-4037-8858-36CEC91FC9C0}"/>
              </a:ext>
            </a:extLst>
          </p:cNvPr>
          <p:cNvCxnSpPr/>
          <p:nvPr/>
        </p:nvCxnSpPr>
        <p:spPr>
          <a:xfrm flipH="1">
            <a:off x="6948264" y="836712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347869-B970-4077-99CB-C6E388C0FFCF}"/>
              </a:ext>
            </a:extLst>
          </p:cNvPr>
          <p:cNvSpPr/>
          <p:nvPr/>
        </p:nvSpPr>
        <p:spPr>
          <a:xfrm>
            <a:off x="5724128" y="119737"/>
            <a:ext cx="32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EUDES 49 – 18/19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4A89C357-F9EC-4DA6-9CB4-E2453D162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97754"/>
              </p:ext>
            </p:extLst>
          </p:nvPr>
        </p:nvGraphicFramePr>
        <p:xfrm>
          <a:off x="92074" y="92075"/>
          <a:ext cx="4767957" cy="674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4767957" cy="674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8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47FB4B-9EB4-4854-B34F-A8DB9E42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33337"/>
            <a:ext cx="8500244" cy="6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70304" y="2231613"/>
            <a:ext cx="3084668" cy="5484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F92E8AE-9868-4D83-80F2-635938A4CCA7}"/>
              </a:ext>
            </a:extLst>
          </p:cNvPr>
          <p:cNvCxnSpPr/>
          <p:nvPr/>
        </p:nvCxnSpPr>
        <p:spPr>
          <a:xfrm flipH="1">
            <a:off x="6948264" y="980728"/>
            <a:ext cx="183546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E37217AC-1568-4750-BA92-4629FFA4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4" y="135705"/>
            <a:ext cx="1224136" cy="828402"/>
          </a:xfrm>
          <a:prstGeom prst="rect">
            <a:avLst/>
          </a:prstGeom>
        </p:spPr>
      </p:pic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82DF1AF6-B052-44FD-B78A-0C5DDC3A8FBF}"/>
              </a:ext>
            </a:extLst>
          </p:cNvPr>
          <p:cNvSpPr/>
          <p:nvPr/>
        </p:nvSpPr>
        <p:spPr>
          <a:xfrm>
            <a:off x="3323672" y="2109782"/>
            <a:ext cx="462452" cy="1247209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4D4274-6B67-4AEC-B3FD-7E8EB6C4F41D}"/>
              </a:ext>
            </a:extLst>
          </p:cNvPr>
          <p:cNvSpPr txBox="1"/>
          <p:nvPr/>
        </p:nvSpPr>
        <p:spPr>
          <a:xfrm>
            <a:off x="3930206" y="1492949"/>
            <a:ext cx="489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Au cours d’une journée spécifique, ouvrir nos jeunes à l’accueil, au partage et à la connaissance d’autres cultures.</a:t>
            </a:r>
          </a:p>
          <a:p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S’ouvrir et se mettre en chemin pour aider au développement, ponctuellement.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878A8BF7-374C-449E-B2F6-1B9B3B84D35B}"/>
              </a:ext>
            </a:extLst>
          </p:cNvPr>
          <p:cNvSpPr/>
          <p:nvPr/>
        </p:nvSpPr>
        <p:spPr>
          <a:xfrm>
            <a:off x="92747" y="5224157"/>
            <a:ext cx="3084668" cy="5484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Déroulé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F035D155-A855-43B4-A15F-49A892A8A940}"/>
              </a:ext>
            </a:extLst>
          </p:cNvPr>
          <p:cNvSpPr/>
          <p:nvPr/>
        </p:nvSpPr>
        <p:spPr>
          <a:xfrm>
            <a:off x="3254972" y="4425562"/>
            <a:ext cx="462452" cy="21724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2A2006-72D6-4537-AFBC-297775D7BFF0}"/>
              </a:ext>
            </a:extLst>
          </p:cNvPr>
          <p:cNvSpPr txBox="1"/>
          <p:nvPr/>
        </p:nvSpPr>
        <p:spPr>
          <a:xfrm>
            <a:off x="3889572" y="4267684"/>
            <a:ext cx="48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Temps 1: Accueil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896EAC-5785-4D97-982E-3A161B173D51}"/>
              </a:ext>
            </a:extLst>
          </p:cNvPr>
          <p:cNvSpPr txBox="1"/>
          <p:nvPr/>
        </p:nvSpPr>
        <p:spPr>
          <a:xfrm>
            <a:off x="3883389" y="4637016"/>
            <a:ext cx="48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Temps 2: Ateliers culturels et linguistiques/ 	Ateliers du développement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A5E513-724E-4807-98F7-2F21EDDD4AE8}"/>
              </a:ext>
            </a:extLst>
          </p:cNvPr>
          <p:cNvSpPr txBox="1"/>
          <p:nvPr/>
        </p:nvSpPr>
        <p:spPr>
          <a:xfrm>
            <a:off x="3908502" y="5284462"/>
            <a:ext cx="48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Temps 3: Repas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C48538-201A-412C-BCAC-79444E082D92}"/>
              </a:ext>
            </a:extLst>
          </p:cNvPr>
          <p:cNvSpPr txBox="1"/>
          <p:nvPr/>
        </p:nvSpPr>
        <p:spPr>
          <a:xfrm>
            <a:off x="3908502" y="5702394"/>
            <a:ext cx="48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Temps 4: Réalisation d’un projet commun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1CB32E-5906-47A3-B983-0AA0E974F26C}"/>
              </a:ext>
            </a:extLst>
          </p:cNvPr>
          <p:cNvSpPr txBox="1"/>
          <p:nvPr/>
        </p:nvSpPr>
        <p:spPr>
          <a:xfrm>
            <a:off x="3883389" y="6152196"/>
            <a:ext cx="48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Temps 5: Temps de partage / Envoi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452EB-D769-4BC8-9FD5-4FEC5760107B}"/>
              </a:ext>
            </a:extLst>
          </p:cNvPr>
          <p:cNvSpPr/>
          <p:nvPr/>
        </p:nvSpPr>
        <p:spPr>
          <a:xfrm>
            <a:off x="4644008" y="449842"/>
            <a:ext cx="4323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28 mars 2019 -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Vivre un temps de partage</a:t>
            </a:r>
            <a:endParaRPr lang="fr-FR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5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10215</TotalTime>
  <Words>593</Words>
  <Application>Microsoft Office PowerPoint</Application>
  <PresentationFormat>Affichage à l'écran (4:3)</PresentationFormat>
  <Paragraphs>174</Paragraphs>
  <Slides>17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Agency FB</vt:lpstr>
      <vt:lpstr>Arabic Typesetting</vt:lpstr>
      <vt:lpstr>Arial</vt:lpstr>
      <vt:lpstr>Bradley Hand ITC</vt:lpstr>
      <vt:lpstr>Cabin Sketch</vt:lpstr>
      <vt:lpstr>Calibri</vt:lpstr>
      <vt:lpstr>Chiller</vt:lpstr>
      <vt:lpstr>Comic Sans MS</vt:lpstr>
      <vt:lpstr>Wingdings</vt:lpstr>
      <vt:lpstr>Composite</vt:lpstr>
      <vt:lpstr>Acrobat Document</vt:lpstr>
      <vt:lpstr>21 11 18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Faure</dc:creator>
  <cp:lastModifiedBy>GREVECHE-LERAY</cp:lastModifiedBy>
  <cp:revision>166</cp:revision>
  <cp:lastPrinted>2018-11-19T07:34:49Z</cp:lastPrinted>
  <dcterms:modified xsi:type="dcterms:W3CDTF">2019-03-30T15:56:28Z</dcterms:modified>
</cp:coreProperties>
</file>